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8" r:id="rId2"/>
    <p:sldId id="306" r:id="rId3"/>
    <p:sldId id="289" r:id="rId4"/>
    <p:sldId id="303" r:id="rId5"/>
    <p:sldId id="268" r:id="rId6"/>
    <p:sldId id="266" r:id="rId7"/>
    <p:sldId id="270" r:id="rId8"/>
    <p:sldId id="291" r:id="rId9"/>
    <p:sldId id="309" r:id="rId10"/>
    <p:sldId id="257" r:id="rId11"/>
    <p:sldId id="315" r:id="rId12"/>
    <p:sldId id="271" r:id="rId13"/>
    <p:sldId id="260" r:id="rId14"/>
    <p:sldId id="294" r:id="rId15"/>
    <p:sldId id="327" r:id="rId16"/>
    <p:sldId id="332" r:id="rId17"/>
    <p:sldId id="363" r:id="rId18"/>
    <p:sldId id="364" r:id="rId19"/>
    <p:sldId id="278" r:id="rId20"/>
    <p:sldId id="302" r:id="rId21"/>
    <p:sldId id="329" r:id="rId22"/>
    <p:sldId id="365" r:id="rId23"/>
    <p:sldId id="366" r:id="rId24"/>
    <p:sldId id="367" r:id="rId25"/>
    <p:sldId id="267" r:id="rId26"/>
    <p:sldId id="307" r:id="rId27"/>
    <p:sldId id="284" r:id="rId28"/>
    <p:sldId id="304" r:id="rId29"/>
    <p:sldId id="269" r:id="rId30"/>
    <p:sldId id="318"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d, Jill M" initials="BJM" lastIdx="19" clrIdx="0">
    <p:extLst>
      <p:ext uri="{19B8F6BF-5375-455C-9EA6-DF929625EA0E}">
        <p15:presenceInfo xmlns:p15="http://schemas.microsoft.com/office/powerpoint/2012/main" userId="S::jill.bond@ucsf.edu::ab90b5d4-45ef-4811-964c-8c30d5c8cd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597B7-FD5C-44F0-AE97-CF99DBDC2C97}" v="31" dt="2021-03-12T22:47:07.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43"/>
    <p:restoredTop sz="80690"/>
  </p:normalViewPr>
  <p:slideViewPr>
    <p:cSldViewPr snapToGrid="0" snapToObjects="1">
      <p:cViewPr varScale="1">
        <p:scale>
          <a:sx n="122" d="100"/>
          <a:sy n="122" d="100"/>
        </p:scale>
        <p:origin x="26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Bond" clId="Web-{40D597B7-FD5C-44F0-AE97-CF99DBDC2C97}"/>
    <pc:docChg chg="modSld sldOrd">
      <pc:chgData name="Jill Bond" userId="" providerId="" clId="Web-{40D597B7-FD5C-44F0-AE97-CF99DBDC2C97}" dt="2021-03-12T22:47:06.674" v="96" actId="20577"/>
      <pc:docMkLst>
        <pc:docMk/>
      </pc:docMkLst>
      <pc:sldChg chg="ord">
        <pc:chgData name="Jill Bond" userId="" providerId="" clId="Web-{40D597B7-FD5C-44F0-AE97-CF99DBDC2C97}" dt="2021-03-12T22:46:39.657" v="74"/>
        <pc:sldMkLst>
          <pc:docMk/>
          <pc:sldMk cId="458545089" sldId="267"/>
        </pc:sldMkLst>
      </pc:sldChg>
      <pc:sldChg chg="delSp delCm">
        <pc:chgData name="Jill Bond" userId="" providerId="" clId="Web-{40D597B7-FD5C-44F0-AE97-CF99DBDC2C97}" dt="2021-03-12T22:36:04.957" v="2"/>
        <pc:sldMkLst>
          <pc:docMk/>
          <pc:sldMk cId="1892930812" sldId="271"/>
        </pc:sldMkLst>
        <pc:picChg chg="del">
          <ac:chgData name="Jill Bond" userId="" providerId="" clId="Web-{40D597B7-FD5C-44F0-AE97-CF99DBDC2C97}" dt="2021-03-12T22:36:02.300" v="1"/>
          <ac:picMkLst>
            <pc:docMk/>
            <pc:sldMk cId="1892930812" sldId="271"/>
            <ac:picMk id="5" creationId="{65466E4D-74AA-DD45-9B2B-F9A0515E9D86}"/>
          </ac:picMkLst>
        </pc:picChg>
      </pc:sldChg>
      <pc:sldChg chg="ord delCm modNotes">
        <pc:chgData name="Jill Bond" userId="" providerId="" clId="Web-{40D597B7-FD5C-44F0-AE97-CF99DBDC2C97}" dt="2021-03-12T22:38:58.594" v="20"/>
        <pc:sldMkLst>
          <pc:docMk/>
          <pc:sldMk cId="2235011371" sldId="278"/>
        </pc:sldMkLst>
      </pc:sldChg>
      <pc:sldChg chg="delCm">
        <pc:chgData name="Jill Bond" userId="" providerId="" clId="Web-{40D597B7-FD5C-44F0-AE97-CF99DBDC2C97}" dt="2021-03-12T22:33:32.337" v="0"/>
        <pc:sldMkLst>
          <pc:docMk/>
          <pc:sldMk cId="1778147514" sldId="303"/>
        </pc:sldMkLst>
      </pc:sldChg>
      <pc:sldChg chg="modSp">
        <pc:chgData name="Jill Bond" userId="" providerId="" clId="Web-{40D597B7-FD5C-44F0-AE97-CF99DBDC2C97}" dt="2021-03-12T22:47:06.674" v="96" actId="20577"/>
        <pc:sldMkLst>
          <pc:docMk/>
          <pc:sldMk cId="1764309154" sldId="329"/>
        </pc:sldMkLst>
        <pc:spChg chg="mod">
          <ac:chgData name="Jill Bond" userId="" providerId="" clId="Web-{40D597B7-FD5C-44F0-AE97-CF99DBDC2C97}" dt="2021-03-12T22:47:06.674" v="96" actId="20577"/>
          <ac:spMkLst>
            <pc:docMk/>
            <pc:sldMk cId="1764309154" sldId="329"/>
            <ac:spMk id="5" creationId="{38F4CD02-CB4E-9247-A9E9-1AFD8933EF78}"/>
          </ac:spMkLst>
        </pc:spChg>
      </pc:sldChg>
      <pc:sldChg chg="delCm">
        <pc:chgData name="Jill Bond" userId="" providerId="" clId="Web-{40D597B7-FD5C-44F0-AE97-CF99DBDC2C97}" dt="2021-03-12T22:39:27.705" v="21"/>
        <pc:sldMkLst>
          <pc:docMk/>
          <pc:sldMk cId="3670060670" sldId="364"/>
        </pc:sldMkLst>
      </pc:sldChg>
      <pc:sldChg chg="modNotes">
        <pc:chgData name="Jill Bond" userId="" providerId="" clId="Web-{40D597B7-FD5C-44F0-AE97-CF99DBDC2C97}" dt="2021-03-12T22:46:05.092" v="73"/>
        <pc:sldMkLst>
          <pc:docMk/>
          <pc:sldMk cId="3947344765" sldId="3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7A476-BE47-ED43-87F1-4B98330069A8}" type="datetimeFigureOut">
              <a:rPr lang="en-US" smtClean="0"/>
              <a:t>4/21/21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9AC1B-0E62-E64D-AA9C-B7D76E97510E}" type="slidenum">
              <a:rPr lang="en-US" smtClean="0"/>
              <a:t>‹#›</a:t>
            </a:fld>
            <a:endParaRPr lang="en-US"/>
          </a:p>
        </p:txBody>
      </p:sp>
    </p:spTree>
    <p:extLst>
      <p:ext uri="{BB962C8B-B14F-4D97-AF65-F5344CB8AC3E}">
        <p14:creationId xmlns:p14="http://schemas.microsoft.com/office/powerpoint/2010/main" val="12748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iny.ucsf.edu/z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About this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it: Live demo in Zoom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it: Show video clip if time permits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Hear it: Just talk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Try it: Talk about or demo it, then allow learners to practice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Chat it: Ask participants to respond using Zoom chat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Annotate it: Ask participants to respond using Zoom annotation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 it: Ask participants to complete a poll</a:t>
            </a:r>
          </a:p>
          <a:p>
            <a:endParaRPr lang="en-US" dirty="0"/>
          </a:p>
          <a:p>
            <a:r>
              <a:rPr lang="en-US" dirty="0"/>
              <a:t>Before you start: </a:t>
            </a:r>
          </a:p>
          <a:p>
            <a:r>
              <a:rPr lang="en-US" dirty="0"/>
              <a:t>Make sure you are host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desiktop and computer sound</a:t>
            </a:r>
          </a:p>
          <a:p>
            <a:r>
              <a:rPr lang="en-US" dirty="0"/>
              <a:t>Make sure that in your "Share Screen" settings, “Show Zoom windows during screen share" is eabled</a:t>
            </a:r>
          </a:p>
          <a:p>
            <a:r>
              <a:rPr lang="en-US" dirty="0"/>
              <a:t>Play 2-minute music before starting</a:t>
            </a:r>
          </a:p>
          <a:p>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1</a:t>
            </a:fld>
            <a:endParaRPr lang="en-US"/>
          </a:p>
        </p:txBody>
      </p:sp>
    </p:spTree>
    <p:extLst>
      <p:ext uri="{BB962C8B-B14F-4D97-AF65-F5344CB8AC3E}">
        <p14:creationId xmlns:p14="http://schemas.microsoft.com/office/powerpoint/2010/main" val="2272588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Wired earbuds &amp; headphones don’t need charging but don’t look as good as wireless devices.</a:t>
            </a:r>
          </a:p>
          <a:p>
            <a:r>
              <a:rPr lang="en-US" sz="1200" b="0" i="0" u="none" strike="noStrike" kern="1200" dirty="0">
                <a:solidFill>
                  <a:schemeClr val="tx1"/>
                </a:solidFill>
                <a:effectLst/>
                <a:latin typeface="+mn-lt"/>
                <a:ea typeface="+mn-ea"/>
                <a:cs typeface="+mn-cs"/>
              </a:rPr>
              <a:t>Bluetooth can lose connection or lose audio quality due to interference.</a:t>
            </a:r>
            <a:r>
              <a:rPr lang="en-US" dirty="0"/>
              <a:t> </a:t>
            </a:r>
          </a:p>
          <a:p>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10</a:t>
            </a:fld>
            <a:endParaRPr lang="en-US"/>
          </a:p>
        </p:txBody>
      </p:sp>
    </p:spTree>
    <p:extLst>
      <p:ext uri="{BB962C8B-B14F-4D97-AF65-F5344CB8AC3E}">
        <p14:creationId xmlns:p14="http://schemas.microsoft.com/office/powerpoint/2010/main" val="218932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If time permits, stop for questions</a:t>
            </a:r>
            <a:r>
              <a:rPr lang="en-US"/>
              <a:t> </a:t>
            </a:r>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11</a:t>
            </a:fld>
            <a:endParaRPr lang="en-US"/>
          </a:p>
        </p:txBody>
      </p:sp>
    </p:spTree>
    <p:extLst>
      <p:ext uri="{BB962C8B-B14F-4D97-AF65-F5344CB8AC3E}">
        <p14:creationId xmlns:p14="http://schemas.microsoft.com/office/powerpoint/2010/main" val="90009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9AC1B-0E62-E64D-AA9C-B7D76E97510E}" type="slidenum">
              <a:rPr lang="en-US" smtClean="0"/>
              <a:t>12</a:t>
            </a:fld>
            <a:endParaRPr lang="en-US"/>
          </a:p>
        </p:txBody>
      </p:sp>
    </p:spTree>
    <p:extLst>
      <p:ext uri="{BB962C8B-B14F-4D97-AF65-F5344CB8AC3E}">
        <p14:creationId xmlns:p14="http://schemas.microsoft.com/office/powerpoint/2010/main" val="133274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If you show 1.5 minute video, you don’t need to talk through steps</a:t>
            </a:r>
            <a:r>
              <a:rPr lang="en-US"/>
              <a:t> in the slide</a:t>
            </a:r>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13</a:t>
            </a:fld>
            <a:endParaRPr lang="en-US"/>
          </a:p>
        </p:txBody>
      </p:sp>
    </p:spTree>
    <p:extLst>
      <p:ext uri="{BB962C8B-B14F-4D97-AF65-F5344CB8AC3E}">
        <p14:creationId xmlns:p14="http://schemas.microsoft.com/office/powerpoint/2010/main" val="255022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14</a:t>
            </a:fld>
            <a:endParaRPr lang="en-US"/>
          </a:p>
        </p:txBody>
      </p:sp>
    </p:spTree>
    <p:extLst>
      <p:ext uri="{BB962C8B-B14F-4D97-AF65-F5344CB8AC3E}">
        <p14:creationId xmlns:p14="http://schemas.microsoft.com/office/powerpoint/2010/main" val="1413291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9AC1B-0E62-E64D-AA9C-B7D76E97510E}" type="slidenum">
              <a:rPr lang="en-US" smtClean="0"/>
              <a:t>15</a:t>
            </a:fld>
            <a:endParaRPr lang="en-US"/>
          </a:p>
        </p:txBody>
      </p:sp>
    </p:spTree>
    <p:extLst>
      <p:ext uri="{BB962C8B-B14F-4D97-AF65-F5344CB8AC3E}">
        <p14:creationId xmlns:p14="http://schemas.microsoft.com/office/powerpoint/2010/main" val="2117800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can also be a “Hear it!”</a:t>
            </a:r>
          </a:p>
        </p:txBody>
      </p:sp>
      <p:sp>
        <p:nvSpPr>
          <p:cNvPr id="4" name="Slide Number Placeholder 3"/>
          <p:cNvSpPr>
            <a:spLocks noGrp="1"/>
          </p:cNvSpPr>
          <p:nvPr>
            <p:ph type="sldNum" sz="quarter" idx="5"/>
          </p:nvPr>
        </p:nvSpPr>
        <p:spPr/>
        <p:txBody>
          <a:bodyPr/>
          <a:lstStyle/>
          <a:p>
            <a:fld id="{5AE9AC1B-0E62-E64D-AA9C-B7D76E97510E}" type="slidenum">
              <a:rPr lang="en-US" smtClean="0"/>
              <a:t>16</a:t>
            </a:fld>
            <a:endParaRPr lang="en-US"/>
          </a:p>
        </p:txBody>
      </p:sp>
    </p:spTree>
    <p:extLst>
      <p:ext uri="{BB962C8B-B14F-4D97-AF65-F5344CB8AC3E}">
        <p14:creationId xmlns:p14="http://schemas.microsoft.com/office/powerpoint/2010/main" val="189110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Zoom poll. </a:t>
            </a:r>
          </a:p>
          <a:p>
            <a:r>
              <a:rPr lang="en-US" dirty="0"/>
              <a:t>Alternative is to use PollEverywhere online.</a:t>
            </a:r>
          </a:p>
        </p:txBody>
      </p:sp>
      <p:sp>
        <p:nvSpPr>
          <p:cNvPr id="4" name="Slide Number Placeholder 3"/>
          <p:cNvSpPr>
            <a:spLocks noGrp="1"/>
          </p:cNvSpPr>
          <p:nvPr>
            <p:ph type="sldNum" sz="quarter" idx="5"/>
          </p:nvPr>
        </p:nvSpPr>
        <p:spPr/>
        <p:txBody>
          <a:bodyPr/>
          <a:lstStyle/>
          <a:p>
            <a:fld id="{5AE9AC1B-0E62-E64D-AA9C-B7D76E97510E}" type="slidenum">
              <a:rPr lang="en-US" smtClean="0"/>
              <a:t>17</a:t>
            </a:fld>
            <a:endParaRPr lang="en-US"/>
          </a:p>
        </p:txBody>
      </p:sp>
    </p:spTree>
    <p:extLst>
      <p:ext uri="{BB962C8B-B14F-4D97-AF65-F5344CB8AC3E}">
        <p14:creationId xmlns:p14="http://schemas.microsoft.com/office/powerpoint/2010/main" val="3515534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Zoom default poll</a:t>
            </a:r>
          </a:p>
          <a:p>
            <a:r>
              <a:rPr lang="en-US" dirty="0"/>
              <a:t>There is no right answer</a:t>
            </a:r>
          </a:p>
        </p:txBody>
      </p:sp>
      <p:sp>
        <p:nvSpPr>
          <p:cNvPr id="4" name="Slide Number Placeholder 3"/>
          <p:cNvSpPr>
            <a:spLocks noGrp="1"/>
          </p:cNvSpPr>
          <p:nvPr>
            <p:ph type="sldNum" sz="quarter" idx="5"/>
          </p:nvPr>
        </p:nvSpPr>
        <p:spPr/>
        <p:txBody>
          <a:bodyPr/>
          <a:lstStyle/>
          <a:p>
            <a:fld id="{5AE9AC1B-0E62-E64D-AA9C-B7D76E97510E}" type="slidenum">
              <a:rPr lang="en-US" smtClean="0"/>
              <a:t>18</a:t>
            </a:fld>
            <a:endParaRPr lang="en-US"/>
          </a:p>
        </p:txBody>
      </p:sp>
    </p:spTree>
    <p:extLst>
      <p:ext uri="{BB962C8B-B14F-4D97-AF65-F5344CB8AC3E}">
        <p14:creationId xmlns:p14="http://schemas.microsoft.com/office/powerpoint/2010/main" val="4041882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AE9AC1B-0E62-E64D-AA9C-B7D76E97510E}" type="slidenum">
              <a:rPr lang="en-US" smtClean="0"/>
              <a:t>19</a:t>
            </a:fld>
            <a:endParaRPr lang="en-US"/>
          </a:p>
        </p:txBody>
      </p:sp>
    </p:spTree>
    <p:extLst>
      <p:ext uri="{BB962C8B-B14F-4D97-AF65-F5344CB8AC3E}">
        <p14:creationId xmlns:p14="http://schemas.microsoft.com/office/powerpoint/2010/main" val="152032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9AC1B-0E62-E64D-AA9C-B7D76E97510E}" type="slidenum">
              <a:rPr lang="en-US" smtClean="0"/>
              <a:t>2</a:t>
            </a:fld>
            <a:endParaRPr lang="en-US"/>
          </a:p>
        </p:txBody>
      </p:sp>
    </p:spTree>
    <p:extLst>
      <p:ext uri="{BB962C8B-B14F-4D97-AF65-F5344CB8AC3E}">
        <p14:creationId xmlns:p14="http://schemas.microsoft.com/office/powerpoint/2010/main" val="276140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is session half-way point</a:t>
            </a:r>
          </a:p>
        </p:txBody>
      </p:sp>
      <p:sp>
        <p:nvSpPr>
          <p:cNvPr id="4" name="Slide Number Placeholder 3"/>
          <p:cNvSpPr>
            <a:spLocks noGrp="1"/>
          </p:cNvSpPr>
          <p:nvPr>
            <p:ph type="sldNum" sz="quarter" idx="5"/>
          </p:nvPr>
        </p:nvSpPr>
        <p:spPr/>
        <p:txBody>
          <a:bodyPr/>
          <a:lstStyle/>
          <a:p>
            <a:fld id="{5AE9AC1B-0E62-E64D-AA9C-B7D76E97510E}" type="slidenum">
              <a:rPr lang="en-US" smtClean="0"/>
              <a:t>20</a:t>
            </a:fld>
            <a:endParaRPr lang="en-US"/>
          </a:p>
        </p:txBody>
      </p:sp>
    </p:spTree>
    <p:extLst>
      <p:ext uri="{BB962C8B-B14F-4D97-AF65-F5344CB8AC3E}">
        <p14:creationId xmlns:p14="http://schemas.microsoft.com/office/powerpoint/2010/main" val="2886294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21</a:t>
            </a:fld>
            <a:endParaRPr lang="en-US"/>
          </a:p>
        </p:txBody>
      </p:sp>
    </p:spTree>
    <p:extLst>
      <p:ext uri="{BB962C8B-B14F-4D97-AF65-F5344CB8AC3E}">
        <p14:creationId xmlns:p14="http://schemas.microsoft.com/office/powerpoint/2010/main" val="3961449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Use reactions - thumbs up – Who feels connected with their colleagues in Zoom sessions?</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Next let’s try out one strategy – </a:t>
            </a:r>
            <a:r>
              <a:rPr lang="en-US" sz="1200" b="0" i="0" u="none" strike="noStrike" kern="1200" dirty="0">
                <a:solidFill>
                  <a:schemeClr val="tx1"/>
                </a:solidFill>
                <a:effectLst/>
                <a:latin typeface="+mn-lt"/>
                <a:ea typeface="+mn-ea"/>
                <a:cs typeface="+mn-cs"/>
              </a:rPr>
              <a:t> the Raise Hand technique here to ask a Q. </a:t>
            </a:r>
            <a:r>
              <a:rPr lang="en-US" dirty="0"/>
              <a:t>I’m going to ask you a Q and please use the “raise hand” feature when you think of an answer. Please don’t use audio--wait to be called on.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22</a:t>
            </a:fld>
            <a:endParaRPr lang="en-US"/>
          </a:p>
        </p:txBody>
      </p:sp>
    </p:spTree>
    <p:extLst>
      <p:ext uri="{BB962C8B-B14F-4D97-AF65-F5344CB8AC3E}">
        <p14:creationId xmlns:p14="http://schemas.microsoft.com/office/powerpoint/2010/main" val="1155578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Explain the “wait time” approach –I am going to ask the question, wait for 3 learners to “raise” hands, then take responses, after 3 share out, then open discussion to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Explain where to find raise hand feature.</a:t>
            </a:r>
            <a:r>
              <a:rPr lang="en-US" dirty="0"/>
              <a:t> Once called upon, you can use your audio and turn on your video, if you prefer. Remind them to lower their hand. Call on next person. Check chat just in case.</a:t>
            </a:r>
            <a:endParaRPr lang="en-US" sz="1200" b="0" i="0" kern="1200" dirty="0">
              <a:solidFill>
                <a:schemeClr val="tx1"/>
              </a:solidFill>
              <a:effectLst/>
              <a:latin typeface="+mn-lt"/>
              <a:cs typeface="Calibri"/>
            </a:endParaRPr>
          </a:p>
          <a:p>
            <a:endParaRPr lang="en-US" sz="1200" b="1"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Question:</a:t>
            </a:r>
          </a:p>
          <a:p>
            <a:pPr fontAlgn="base">
              <a:defRPr/>
            </a:pPr>
            <a:r>
              <a:rPr lang="en-US" sz="1200" b="0" i="0" u="none" strike="noStrike" kern="1200" dirty="0">
                <a:solidFill>
                  <a:schemeClr val="tx1"/>
                </a:solidFill>
                <a:effectLst/>
                <a:latin typeface="+mn-lt"/>
                <a:ea typeface="+mn-ea"/>
                <a:cs typeface="+mn-cs"/>
              </a:rPr>
              <a:t>Thinking about creating equity and inclusion, what are some techniques you’ve noticed in this session that might have created a more human experience?</a:t>
            </a:r>
            <a:r>
              <a:rPr lang="en-US" dirty="0"/>
              <a:t> Let people use chat if there are no hands up.</a:t>
            </a: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Answers:</a:t>
            </a:r>
          </a:p>
          <a:p>
            <a:r>
              <a:rPr lang="en-US" sz="1200" b="0" i="0" kern="1200" dirty="0">
                <a:solidFill>
                  <a:schemeClr val="tx1"/>
                </a:solidFill>
                <a:effectLst/>
                <a:latin typeface="+mn-lt"/>
                <a:ea typeface="+mn-ea"/>
                <a:cs typeface="+mn-cs"/>
              </a:rPr>
              <a:t>Intro slide has music + activity to break ice while waiting for the session to begin</a:t>
            </a:r>
          </a:p>
          <a:p>
            <a:r>
              <a:rPr lang="en-US" sz="1200" b="0" i="0" kern="1200" dirty="0">
                <a:solidFill>
                  <a:schemeClr val="tx1"/>
                </a:solidFill>
                <a:effectLst/>
                <a:latin typeface="+mn-lt"/>
                <a:ea typeface="+mn-ea"/>
                <a:cs typeface="+mn-cs"/>
              </a:rPr>
              <a:t>Facilitator personal intro slide</a:t>
            </a:r>
          </a:p>
          <a:p>
            <a:r>
              <a:rPr lang="en-US" sz="1200" b="0" i="0" kern="1200" dirty="0">
                <a:solidFill>
                  <a:schemeClr val="tx1"/>
                </a:solidFill>
                <a:effectLst/>
                <a:latin typeface="+mn-lt"/>
                <a:ea typeface="+mn-ea"/>
                <a:cs typeface="+mn-cs"/>
              </a:rPr>
              <a:t>Setting norms</a:t>
            </a:r>
          </a:p>
          <a:p>
            <a:r>
              <a:rPr lang="en-US" sz="1200" b="0" i="0" kern="1200" dirty="0">
                <a:solidFill>
                  <a:schemeClr val="tx1"/>
                </a:solidFill>
                <a:effectLst/>
                <a:latin typeface="+mn-lt"/>
                <a:ea typeface="+mn-ea"/>
                <a:cs typeface="+mn-cs"/>
              </a:rPr>
              <a:t>Video optional</a:t>
            </a:r>
          </a:p>
          <a:p>
            <a:r>
              <a:rPr lang="en-US" sz="1200" b="0" i="0" kern="1200" dirty="0">
                <a:solidFill>
                  <a:schemeClr val="tx1"/>
                </a:solidFill>
                <a:effectLst/>
                <a:latin typeface="+mn-lt"/>
                <a:ea typeface="+mn-ea"/>
                <a:cs typeface="+mn-cs"/>
              </a:rPr>
              <a:t>New ways to call on people – could also ask Q, tell people to type answer in chat  but WAIT to hit enter and then prompt all to hit enter at same time, review answers together.</a:t>
            </a:r>
          </a:p>
          <a:p>
            <a:r>
              <a:rPr lang="en-US" sz="1200" b="0" i="0" kern="1200" dirty="0">
                <a:solidFill>
                  <a:schemeClr val="tx1"/>
                </a:solidFill>
                <a:effectLst/>
                <a:latin typeface="+mn-lt"/>
                <a:ea typeface="+mn-ea"/>
                <a:cs typeface="+mn-cs"/>
              </a:rPr>
              <a:t>Polling</a:t>
            </a:r>
          </a:p>
          <a:p>
            <a:r>
              <a:rPr lang="en-US" sz="1200" b="0" i="0" kern="1200" dirty="0">
                <a:solidFill>
                  <a:schemeClr val="tx1"/>
                </a:solidFill>
                <a:effectLst/>
                <a:latin typeface="+mn-lt"/>
                <a:ea typeface="+mn-ea"/>
                <a:cs typeface="+mn-cs"/>
              </a:rPr>
              <a:t>Annotation</a:t>
            </a:r>
          </a:p>
          <a:p>
            <a:r>
              <a:rPr lang="en-US" sz="1200" b="0" i="0" kern="1200" dirty="0">
                <a:solidFill>
                  <a:schemeClr val="tx1"/>
                </a:solidFill>
                <a:effectLst/>
                <a:latin typeface="+mn-lt"/>
                <a:ea typeface="+mn-ea"/>
                <a:cs typeface="+mn-cs"/>
              </a:rPr>
              <a:t>Using reactions</a:t>
            </a:r>
          </a:p>
          <a:p>
            <a:r>
              <a:rPr lang="en-US" sz="1200" b="0" i="0" kern="1200" dirty="0">
                <a:solidFill>
                  <a:schemeClr val="tx1"/>
                </a:solidFill>
                <a:effectLst/>
                <a:latin typeface="+mn-lt"/>
                <a:ea typeface="+mn-ea"/>
                <a:cs typeface="+mn-cs"/>
              </a:rPr>
              <a:t>Using chat</a:t>
            </a:r>
          </a:p>
          <a:p>
            <a:r>
              <a:rPr lang="en-US" sz="1200" b="0" i="0" kern="1200" dirty="0">
                <a:solidFill>
                  <a:schemeClr val="tx1"/>
                </a:solidFill>
                <a:effectLst/>
                <a:latin typeface="+mn-lt"/>
                <a:ea typeface="+mn-ea"/>
                <a:cs typeface="+mn-cs"/>
              </a:rPr>
              <a:t>Long pauses</a:t>
            </a:r>
          </a:p>
          <a:p>
            <a:r>
              <a:rPr lang="en-US" sz="1200" b="0" i="0" kern="1200" dirty="0">
                <a:solidFill>
                  <a:schemeClr val="tx1"/>
                </a:solidFill>
                <a:effectLst/>
                <a:latin typeface="+mn-lt"/>
                <a:ea typeface="+mn-ea"/>
                <a:cs typeface="+mn-cs"/>
              </a:rPr>
              <a:t>Check ins - </a:t>
            </a:r>
            <a:r>
              <a:rPr lang="en-US" sz="1200" b="0" i="0" u="none" strike="noStrike" kern="1200" dirty="0">
                <a:solidFill>
                  <a:schemeClr val="tx1"/>
                </a:solidFill>
                <a:effectLst/>
                <a:latin typeface="+mn-lt"/>
                <a:ea typeface="+mn-ea"/>
                <a:cs typeface="+mn-cs"/>
              </a:rPr>
              <a:t>I’d like to pause here and hold this moment for anyone else who would like to share.</a:t>
            </a:r>
            <a:r>
              <a:rPr lang="en-US" sz="1200" b="0" i="0"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Didn’t demo today but you can use collaborative spaces: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breakout rooms, whiteboard,</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cloud documents</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23</a:t>
            </a:fld>
            <a:endParaRPr lang="en-US"/>
          </a:p>
        </p:txBody>
      </p:sp>
    </p:spTree>
    <p:extLst>
      <p:ext uri="{BB962C8B-B14F-4D97-AF65-F5344CB8AC3E}">
        <p14:creationId xmlns:p14="http://schemas.microsoft.com/office/powerpoint/2010/main" val="2689348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24</a:t>
            </a:fld>
            <a:endParaRPr lang="en-US"/>
          </a:p>
        </p:txBody>
      </p:sp>
    </p:spTree>
    <p:extLst>
      <p:ext uri="{BB962C8B-B14F-4D97-AF65-F5344CB8AC3E}">
        <p14:creationId xmlns:p14="http://schemas.microsoft.com/office/powerpoint/2010/main" val="2694561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9AC1B-0E62-E64D-AA9C-B7D76E97510E}" type="slidenum">
              <a:rPr lang="en-US" smtClean="0"/>
              <a:t>25</a:t>
            </a:fld>
            <a:endParaRPr lang="en-US"/>
          </a:p>
        </p:txBody>
      </p:sp>
    </p:spTree>
    <p:extLst>
      <p:ext uri="{BB962C8B-B14F-4D97-AF65-F5344CB8AC3E}">
        <p14:creationId xmlns:p14="http://schemas.microsoft.com/office/powerpoint/2010/main" val="3099398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26</a:t>
            </a:fld>
            <a:endParaRPr lang="en-US"/>
          </a:p>
        </p:txBody>
      </p:sp>
    </p:spTree>
    <p:extLst>
      <p:ext uri="{BB962C8B-B14F-4D97-AF65-F5344CB8AC3E}">
        <p14:creationId xmlns:p14="http://schemas.microsoft.com/office/powerpoint/2010/main" val="3573618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9AC1B-0E62-E64D-AA9C-B7D76E97510E}" type="slidenum">
              <a:rPr lang="en-US" smtClean="0"/>
              <a:t>27</a:t>
            </a:fld>
            <a:endParaRPr lang="en-US"/>
          </a:p>
        </p:txBody>
      </p:sp>
    </p:spTree>
    <p:extLst>
      <p:ext uri="{BB962C8B-B14F-4D97-AF65-F5344CB8AC3E}">
        <p14:creationId xmlns:p14="http://schemas.microsoft.com/office/powerpoint/2010/main" val="1258699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9AC1B-0E62-E64D-AA9C-B7D76E97510E}" type="slidenum">
              <a:rPr lang="en-US" smtClean="0"/>
              <a:t>28</a:t>
            </a:fld>
            <a:endParaRPr lang="en-US"/>
          </a:p>
        </p:txBody>
      </p:sp>
    </p:spTree>
    <p:extLst>
      <p:ext uri="{BB962C8B-B14F-4D97-AF65-F5344CB8AC3E}">
        <p14:creationId xmlns:p14="http://schemas.microsoft.com/office/powerpoint/2010/main" val="3478197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in image are from TEE Zoom Guides site</a:t>
            </a:r>
          </a:p>
        </p:txBody>
      </p:sp>
      <p:sp>
        <p:nvSpPr>
          <p:cNvPr id="4" name="Slide Number Placeholder 3"/>
          <p:cNvSpPr>
            <a:spLocks noGrp="1"/>
          </p:cNvSpPr>
          <p:nvPr>
            <p:ph type="sldNum" sz="quarter" idx="5"/>
          </p:nvPr>
        </p:nvSpPr>
        <p:spPr/>
        <p:txBody>
          <a:bodyPr/>
          <a:lstStyle/>
          <a:p>
            <a:fld id="{5AE9AC1B-0E62-E64D-AA9C-B7D76E97510E}" type="slidenum">
              <a:rPr lang="en-US" smtClean="0"/>
              <a:t>29</a:t>
            </a:fld>
            <a:endParaRPr lang="en-US"/>
          </a:p>
        </p:txBody>
      </p:sp>
    </p:spTree>
    <p:extLst>
      <p:ext uri="{BB962C8B-B14F-4D97-AF65-F5344CB8AC3E}">
        <p14:creationId xmlns:p14="http://schemas.microsoft.com/office/powerpoint/2010/main" val="144248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Hide if needed</a:t>
            </a:r>
            <a:r>
              <a:rPr lang="en-US"/>
              <a:t> </a:t>
            </a:r>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3</a:t>
            </a:fld>
            <a:endParaRPr lang="en-US"/>
          </a:p>
        </p:txBody>
      </p:sp>
    </p:spTree>
    <p:extLst>
      <p:ext uri="{BB962C8B-B14F-4D97-AF65-F5344CB8AC3E}">
        <p14:creationId xmlns:p14="http://schemas.microsoft.com/office/powerpoint/2010/main" val="1874766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Paste into chat: </a:t>
            </a:r>
            <a:r>
              <a:rPr lang="en-US" sz="1200" dirty="0">
                <a:ln w="0"/>
                <a:solidFill>
                  <a:schemeClr val="accent1"/>
                </a:solidFill>
                <a:effectLst>
                  <a:outerShdw blurRad="38100" dist="25400" dir="5400000" algn="ctr" rotWithShape="0">
                    <a:srgbClr val="6E747A">
                      <a:alpha val="43000"/>
                    </a:srgbClr>
                  </a:outerShdw>
                </a:effectLst>
              </a:rPr>
              <a:t>http://tiny.ucsf.edu/s1</a:t>
            </a:r>
            <a:endParaRPr lang="en-US" sz="1200">
              <a:ln w="0"/>
              <a:solidFill>
                <a:schemeClr val="accent1"/>
              </a:solidFill>
              <a:effectLst>
                <a:outerShdw blurRad="38100" dist="25400" dir="5400000" algn="ctr" rotWithShape="0">
                  <a:srgbClr val="6E747A">
                    <a:alpha val="43000"/>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n w="0"/>
              <a:solidFill>
                <a:schemeClr val="accent1"/>
              </a:solidFill>
              <a:effectLst>
                <a:outerShdw blurRad="38100" dist="25400" dir="5400000" algn="ctr" rotWithShape="0">
                  <a:srgbClr val="6E747A">
                    <a:alpha val="43000"/>
                  </a:srgbClr>
                </a:outerShdw>
              </a:effectLst>
            </a:endParaRPr>
          </a:p>
        </p:txBody>
      </p:sp>
      <p:sp>
        <p:nvSpPr>
          <p:cNvPr id="4" name="Slide Number Placeholder 3"/>
          <p:cNvSpPr>
            <a:spLocks noGrp="1"/>
          </p:cNvSpPr>
          <p:nvPr>
            <p:ph type="sldNum" sz="quarter" idx="5"/>
          </p:nvPr>
        </p:nvSpPr>
        <p:spPr/>
        <p:txBody>
          <a:bodyPr/>
          <a:lstStyle/>
          <a:p>
            <a:fld id="{5AE9AC1B-0E62-E64D-AA9C-B7D76E97510E}" type="slidenum">
              <a:rPr lang="en-US" smtClean="0"/>
              <a:t>30</a:t>
            </a:fld>
            <a:endParaRPr lang="en-US"/>
          </a:p>
        </p:txBody>
      </p:sp>
    </p:spTree>
    <p:extLst>
      <p:ext uri="{BB962C8B-B14F-4D97-AF65-F5344CB8AC3E}">
        <p14:creationId xmlns:p14="http://schemas.microsoft.com/office/powerpoint/2010/main" val="2264243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31</a:t>
            </a:fld>
            <a:endParaRPr lang="en-US"/>
          </a:p>
        </p:txBody>
      </p:sp>
    </p:spTree>
    <p:extLst>
      <p:ext uri="{BB962C8B-B14F-4D97-AF65-F5344CB8AC3E}">
        <p14:creationId xmlns:p14="http://schemas.microsoft.com/office/powerpoint/2010/main" val="313972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4</a:t>
            </a:fld>
            <a:endParaRPr lang="en-US"/>
          </a:p>
        </p:txBody>
      </p:sp>
    </p:spTree>
    <p:extLst>
      <p:ext uri="{BB962C8B-B14F-4D97-AF65-F5344CB8AC3E}">
        <p14:creationId xmlns:p14="http://schemas.microsoft.com/office/powerpoint/2010/main" val="226800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9AC1B-0E62-E64D-AA9C-B7D76E97510E}" type="slidenum">
              <a:rPr lang="en-US" smtClean="0"/>
              <a:t>5</a:t>
            </a:fld>
            <a:endParaRPr lang="en-US"/>
          </a:p>
        </p:txBody>
      </p:sp>
    </p:spTree>
    <p:extLst>
      <p:ext uri="{BB962C8B-B14F-4D97-AF65-F5344CB8AC3E}">
        <p14:creationId xmlns:p14="http://schemas.microsoft.com/office/powerpoint/2010/main" val="260724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6</a:t>
            </a:fld>
            <a:endParaRPr lang="en-US"/>
          </a:p>
        </p:txBody>
      </p:sp>
    </p:spTree>
    <p:extLst>
      <p:ext uri="{BB962C8B-B14F-4D97-AF65-F5344CB8AC3E}">
        <p14:creationId xmlns:p14="http://schemas.microsoft.com/office/powerpoint/2010/main" val="382090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Paste into chat: </a:t>
            </a:r>
            <a:r>
              <a:rPr lang="en-US" dirty="0">
                <a:hlinkClick r:id="rId3"/>
              </a:rPr>
              <a:t>http://tiny.ucsf.edu/ze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Ask if anyone had difficulty downloading the files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Let them know verbally if they can't click a link or see these same reactions, they need to update their app after this session.</a:t>
            </a:r>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7</a:t>
            </a:fld>
            <a:endParaRPr lang="en-US"/>
          </a:p>
        </p:txBody>
      </p:sp>
    </p:spTree>
    <p:extLst>
      <p:ext uri="{BB962C8B-B14F-4D97-AF65-F5344CB8AC3E}">
        <p14:creationId xmlns:p14="http://schemas.microsoft.com/office/powerpoint/2010/main" val="2968838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9AC1B-0E62-E64D-AA9C-B7D76E97510E}" type="slidenum">
              <a:rPr lang="en-US" smtClean="0"/>
              <a:t>8</a:t>
            </a:fld>
            <a:endParaRPr lang="en-US"/>
          </a:p>
        </p:txBody>
      </p:sp>
    </p:spTree>
    <p:extLst>
      <p:ext uri="{BB962C8B-B14F-4D97-AF65-F5344CB8AC3E}">
        <p14:creationId xmlns:p14="http://schemas.microsoft.com/office/powerpoint/2010/main" val="292994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how to annotate the current slide (see screenshot on left). </a:t>
            </a:r>
          </a:p>
          <a:p>
            <a:r>
              <a:rPr lang="en-US" dirty="0"/>
              <a:t>Mention the “Sample answer choice”. </a:t>
            </a:r>
          </a:p>
          <a:p>
            <a:r>
              <a:rPr lang="en-US" dirty="0"/>
              <a:t>Correct answer: Leave the meeting and immediately re-join</a:t>
            </a:r>
          </a:p>
        </p:txBody>
      </p:sp>
      <p:sp>
        <p:nvSpPr>
          <p:cNvPr id="4" name="Slide Number Placeholder 3"/>
          <p:cNvSpPr>
            <a:spLocks noGrp="1"/>
          </p:cNvSpPr>
          <p:nvPr>
            <p:ph type="sldNum" sz="quarter" idx="5"/>
          </p:nvPr>
        </p:nvSpPr>
        <p:spPr/>
        <p:txBody>
          <a:bodyPr/>
          <a:lstStyle/>
          <a:p>
            <a:fld id="{5AE9AC1B-0E62-E64D-AA9C-B7D76E97510E}" type="slidenum">
              <a:rPr lang="en-US" smtClean="0"/>
              <a:t>9</a:t>
            </a:fld>
            <a:endParaRPr lang="en-US"/>
          </a:p>
        </p:txBody>
      </p:sp>
    </p:spTree>
    <p:extLst>
      <p:ext uri="{BB962C8B-B14F-4D97-AF65-F5344CB8AC3E}">
        <p14:creationId xmlns:p14="http://schemas.microsoft.com/office/powerpoint/2010/main" val="371865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619D-0464-3847-B57A-8F2C3F9428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CA6E46-6135-6F43-AF0D-08424806CA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164A54-B1D8-6547-B822-EB988C7B5E22}"/>
              </a:ext>
            </a:extLst>
          </p:cNvPr>
          <p:cNvSpPr>
            <a:spLocks noGrp="1"/>
          </p:cNvSpPr>
          <p:nvPr>
            <p:ph type="dt" sz="half" idx="10"/>
          </p:nvPr>
        </p:nvSpPr>
        <p:spPr/>
        <p:txBody>
          <a:bodyPr/>
          <a:lstStyle/>
          <a:p>
            <a:fld id="{12414972-B220-6F44-8C8B-D73262287BCE}" type="datetimeFigureOut">
              <a:rPr lang="en-US" smtClean="0"/>
              <a:t>4/21/21</a:t>
            </a:fld>
            <a:endParaRPr lang="en-US"/>
          </a:p>
        </p:txBody>
      </p:sp>
      <p:sp>
        <p:nvSpPr>
          <p:cNvPr id="5" name="Footer Placeholder 4">
            <a:extLst>
              <a:ext uri="{FF2B5EF4-FFF2-40B4-BE49-F238E27FC236}">
                <a16:creationId xmlns:a16="http://schemas.microsoft.com/office/drawing/2014/main" id="{C24DBE9E-4030-5941-A911-FD28F1458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401A2-4DBD-C143-BDEF-F191803B57F0}"/>
              </a:ext>
            </a:extLst>
          </p:cNvPr>
          <p:cNvSpPr>
            <a:spLocks noGrp="1"/>
          </p:cNvSpPr>
          <p:nvPr>
            <p:ph type="sldNum" sz="quarter" idx="12"/>
          </p:nvPr>
        </p:nvSpPr>
        <p:spPr/>
        <p:txBody>
          <a:bodyPr/>
          <a:lstStyle/>
          <a:p>
            <a:fld id="{9FA60B4B-A220-934A-9C84-7638EC4D9054}" type="slidenum">
              <a:rPr lang="en-US" smtClean="0"/>
              <a:t>‹#›</a:t>
            </a:fld>
            <a:endParaRPr lang="en-US"/>
          </a:p>
        </p:txBody>
      </p:sp>
    </p:spTree>
    <p:extLst>
      <p:ext uri="{BB962C8B-B14F-4D97-AF65-F5344CB8AC3E}">
        <p14:creationId xmlns:p14="http://schemas.microsoft.com/office/powerpoint/2010/main" val="353611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1CEF-BDD9-5E49-9A96-EE2D8B96A4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C8D815-8EE8-3843-81A6-7CEB4791B5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17BD7-7D8E-7646-814B-E508E3E94B20}"/>
              </a:ext>
            </a:extLst>
          </p:cNvPr>
          <p:cNvSpPr>
            <a:spLocks noGrp="1"/>
          </p:cNvSpPr>
          <p:nvPr>
            <p:ph type="dt" sz="half" idx="10"/>
          </p:nvPr>
        </p:nvSpPr>
        <p:spPr/>
        <p:txBody>
          <a:bodyPr/>
          <a:lstStyle/>
          <a:p>
            <a:fld id="{12414972-B220-6F44-8C8B-D73262287BCE}" type="datetimeFigureOut">
              <a:rPr lang="en-US" smtClean="0"/>
              <a:t>4/21/21</a:t>
            </a:fld>
            <a:endParaRPr lang="en-US"/>
          </a:p>
        </p:txBody>
      </p:sp>
      <p:sp>
        <p:nvSpPr>
          <p:cNvPr id="5" name="Footer Placeholder 4">
            <a:extLst>
              <a:ext uri="{FF2B5EF4-FFF2-40B4-BE49-F238E27FC236}">
                <a16:creationId xmlns:a16="http://schemas.microsoft.com/office/drawing/2014/main" id="{4D54C9BB-4C53-2B47-8CC3-F0E7CB219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9A510-857B-0948-B8D1-25A056982F29}"/>
              </a:ext>
            </a:extLst>
          </p:cNvPr>
          <p:cNvSpPr>
            <a:spLocks noGrp="1"/>
          </p:cNvSpPr>
          <p:nvPr>
            <p:ph type="sldNum" sz="quarter" idx="12"/>
          </p:nvPr>
        </p:nvSpPr>
        <p:spPr/>
        <p:txBody>
          <a:bodyPr/>
          <a:lstStyle/>
          <a:p>
            <a:fld id="{9FA60B4B-A220-934A-9C84-7638EC4D9054}" type="slidenum">
              <a:rPr lang="en-US" smtClean="0"/>
              <a:t>‹#›</a:t>
            </a:fld>
            <a:endParaRPr lang="en-US"/>
          </a:p>
        </p:txBody>
      </p:sp>
    </p:spTree>
    <p:extLst>
      <p:ext uri="{BB962C8B-B14F-4D97-AF65-F5344CB8AC3E}">
        <p14:creationId xmlns:p14="http://schemas.microsoft.com/office/powerpoint/2010/main" val="259179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5C1AF-AF4A-7E49-81AD-B605E8233C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669C3B-578A-A248-8285-3B91E52E12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1D1BB-ED0E-3D47-9E55-C3A644BB3F7D}"/>
              </a:ext>
            </a:extLst>
          </p:cNvPr>
          <p:cNvSpPr>
            <a:spLocks noGrp="1"/>
          </p:cNvSpPr>
          <p:nvPr>
            <p:ph type="dt" sz="half" idx="10"/>
          </p:nvPr>
        </p:nvSpPr>
        <p:spPr/>
        <p:txBody>
          <a:bodyPr/>
          <a:lstStyle/>
          <a:p>
            <a:fld id="{12414972-B220-6F44-8C8B-D73262287BCE}" type="datetimeFigureOut">
              <a:rPr lang="en-US" smtClean="0"/>
              <a:t>4/21/21</a:t>
            </a:fld>
            <a:endParaRPr lang="en-US"/>
          </a:p>
        </p:txBody>
      </p:sp>
      <p:sp>
        <p:nvSpPr>
          <p:cNvPr id="5" name="Footer Placeholder 4">
            <a:extLst>
              <a:ext uri="{FF2B5EF4-FFF2-40B4-BE49-F238E27FC236}">
                <a16:creationId xmlns:a16="http://schemas.microsoft.com/office/drawing/2014/main" id="{990EFA5C-3FCF-254A-A4AC-DF63C88B1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CF030-4DC6-8C44-A888-14F0621E6983}"/>
              </a:ext>
            </a:extLst>
          </p:cNvPr>
          <p:cNvSpPr>
            <a:spLocks noGrp="1"/>
          </p:cNvSpPr>
          <p:nvPr>
            <p:ph type="sldNum" sz="quarter" idx="12"/>
          </p:nvPr>
        </p:nvSpPr>
        <p:spPr/>
        <p:txBody>
          <a:bodyPr/>
          <a:lstStyle/>
          <a:p>
            <a:fld id="{9FA60B4B-A220-934A-9C84-7638EC4D9054}" type="slidenum">
              <a:rPr lang="en-US" smtClean="0"/>
              <a:t>‹#›</a:t>
            </a:fld>
            <a:endParaRPr lang="en-US"/>
          </a:p>
        </p:txBody>
      </p:sp>
    </p:spTree>
    <p:extLst>
      <p:ext uri="{BB962C8B-B14F-4D97-AF65-F5344CB8AC3E}">
        <p14:creationId xmlns:p14="http://schemas.microsoft.com/office/powerpoint/2010/main" val="271088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6A87-EA52-E449-BFF8-AB1E0CEADB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D9BC9-CC82-BE46-9D2E-CA91162A12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AC5A9-F755-094F-A5FE-97907649F9E7}"/>
              </a:ext>
            </a:extLst>
          </p:cNvPr>
          <p:cNvSpPr>
            <a:spLocks noGrp="1"/>
          </p:cNvSpPr>
          <p:nvPr>
            <p:ph type="dt" sz="half" idx="10"/>
          </p:nvPr>
        </p:nvSpPr>
        <p:spPr/>
        <p:txBody>
          <a:bodyPr/>
          <a:lstStyle/>
          <a:p>
            <a:fld id="{12414972-B220-6F44-8C8B-D73262287BCE}" type="datetimeFigureOut">
              <a:rPr lang="en-US" smtClean="0"/>
              <a:t>4/21/21</a:t>
            </a:fld>
            <a:endParaRPr lang="en-US"/>
          </a:p>
        </p:txBody>
      </p:sp>
      <p:sp>
        <p:nvSpPr>
          <p:cNvPr id="5" name="Footer Placeholder 4">
            <a:extLst>
              <a:ext uri="{FF2B5EF4-FFF2-40B4-BE49-F238E27FC236}">
                <a16:creationId xmlns:a16="http://schemas.microsoft.com/office/drawing/2014/main" id="{548C3DB8-D64A-944F-9EBA-2F5A27627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B1B3F-7BC9-7244-912C-B1FC460F4171}"/>
              </a:ext>
            </a:extLst>
          </p:cNvPr>
          <p:cNvSpPr>
            <a:spLocks noGrp="1"/>
          </p:cNvSpPr>
          <p:nvPr>
            <p:ph type="sldNum" sz="quarter" idx="12"/>
          </p:nvPr>
        </p:nvSpPr>
        <p:spPr/>
        <p:txBody>
          <a:bodyPr/>
          <a:lstStyle/>
          <a:p>
            <a:fld id="{9FA60B4B-A220-934A-9C84-7638EC4D9054}" type="slidenum">
              <a:rPr lang="en-US" smtClean="0"/>
              <a:t>‹#›</a:t>
            </a:fld>
            <a:endParaRPr lang="en-US"/>
          </a:p>
        </p:txBody>
      </p:sp>
    </p:spTree>
    <p:extLst>
      <p:ext uri="{BB962C8B-B14F-4D97-AF65-F5344CB8AC3E}">
        <p14:creationId xmlns:p14="http://schemas.microsoft.com/office/powerpoint/2010/main" val="234180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9817-DB96-654C-8825-E26A2026AA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968706-7767-DF49-B974-E8A42C3BD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9A99A0-C7F2-A843-8CE0-0256EA1CCC68}"/>
              </a:ext>
            </a:extLst>
          </p:cNvPr>
          <p:cNvSpPr>
            <a:spLocks noGrp="1"/>
          </p:cNvSpPr>
          <p:nvPr>
            <p:ph type="dt" sz="half" idx="10"/>
          </p:nvPr>
        </p:nvSpPr>
        <p:spPr/>
        <p:txBody>
          <a:bodyPr/>
          <a:lstStyle/>
          <a:p>
            <a:fld id="{12414972-B220-6F44-8C8B-D73262287BCE}" type="datetimeFigureOut">
              <a:rPr lang="en-US" smtClean="0"/>
              <a:t>4/21/21</a:t>
            </a:fld>
            <a:endParaRPr lang="en-US"/>
          </a:p>
        </p:txBody>
      </p:sp>
      <p:sp>
        <p:nvSpPr>
          <p:cNvPr id="5" name="Footer Placeholder 4">
            <a:extLst>
              <a:ext uri="{FF2B5EF4-FFF2-40B4-BE49-F238E27FC236}">
                <a16:creationId xmlns:a16="http://schemas.microsoft.com/office/drawing/2014/main" id="{EF3F5202-B2CE-BD4E-BCE4-C78FF7DBD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B35FC-20F4-374A-9830-43138F7B2179}"/>
              </a:ext>
            </a:extLst>
          </p:cNvPr>
          <p:cNvSpPr>
            <a:spLocks noGrp="1"/>
          </p:cNvSpPr>
          <p:nvPr>
            <p:ph type="sldNum" sz="quarter" idx="12"/>
          </p:nvPr>
        </p:nvSpPr>
        <p:spPr/>
        <p:txBody>
          <a:bodyPr/>
          <a:lstStyle/>
          <a:p>
            <a:fld id="{9FA60B4B-A220-934A-9C84-7638EC4D9054}" type="slidenum">
              <a:rPr lang="en-US" smtClean="0"/>
              <a:t>‹#›</a:t>
            </a:fld>
            <a:endParaRPr lang="en-US"/>
          </a:p>
        </p:txBody>
      </p:sp>
    </p:spTree>
    <p:extLst>
      <p:ext uri="{BB962C8B-B14F-4D97-AF65-F5344CB8AC3E}">
        <p14:creationId xmlns:p14="http://schemas.microsoft.com/office/powerpoint/2010/main" val="88894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FBDB1-7358-1944-AB98-E264B9A4A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9678DE-823D-F847-8869-4DBF4D7418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5EB2F7-E158-0044-88DB-7BDF145C19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8C1356-9F62-4146-834F-EA6B38B892AB}"/>
              </a:ext>
            </a:extLst>
          </p:cNvPr>
          <p:cNvSpPr>
            <a:spLocks noGrp="1"/>
          </p:cNvSpPr>
          <p:nvPr>
            <p:ph type="dt" sz="half" idx="10"/>
          </p:nvPr>
        </p:nvSpPr>
        <p:spPr/>
        <p:txBody>
          <a:bodyPr/>
          <a:lstStyle/>
          <a:p>
            <a:fld id="{12414972-B220-6F44-8C8B-D73262287BCE}" type="datetimeFigureOut">
              <a:rPr lang="en-US" smtClean="0"/>
              <a:t>4/21/21</a:t>
            </a:fld>
            <a:endParaRPr lang="en-US"/>
          </a:p>
        </p:txBody>
      </p:sp>
      <p:sp>
        <p:nvSpPr>
          <p:cNvPr id="6" name="Footer Placeholder 5">
            <a:extLst>
              <a:ext uri="{FF2B5EF4-FFF2-40B4-BE49-F238E27FC236}">
                <a16:creationId xmlns:a16="http://schemas.microsoft.com/office/drawing/2014/main" id="{27CF3D62-E622-3747-9424-754D58621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D69677-AE4E-504B-AF3A-7B635EEA6E5D}"/>
              </a:ext>
            </a:extLst>
          </p:cNvPr>
          <p:cNvSpPr>
            <a:spLocks noGrp="1"/>
          </p:cNvSpPr>
          <p:nvPr>
            <p:ph type="sldNum" sz="quarter" idx="12"/>
          </p:nvPr>
        </p:nvSpPr>
        <p:spPr/>
        <p:txBody>
          <a:bodyPr/>
          <a:lstStyle/>
          <a:p>
            <a:fld id="{9FA60B4B-A220-934A-9C84-7638EC4D9054}" type="slidenum">
              <a:rPr lang="en-US" smtClean="0"/>
              <a:t>‹#›</a:t>
            </a:fld>
            <a:endParaRPr lang="en-US"/>
          </a:p>
        </p:txBody>
      </p:sp>
    </p:spTree>
    <p:extLst>
      <p:ext uri="{BB962C8B-B14F-4D97-AF65-F5344CB8AC3E}">
        <p14:creationId xmlns:p14="http://schemas.microsoft.com/office/powerpoint/2010/main" val="315193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54C1-CFC2-3442-A2A3-F41EA12DDE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799777-E5CD-2C4C-85F9-044F53747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33D8CC-5BF1-EB4B-9EBE-040446251E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05543D-DA73-374E-A4A9-CE7E78996D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8C271D-EB34-D34E-B786-B616D60AD9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629F11-A058-4B49-BEEF-B8DCB87EF2F5}"/>
              </a:ext>
            </a:extLst>
          </p:cNvPr>
          <p:cNvSpPr>
            <a:spLocks noGrp="1"/>
          </p:cNvSpPr>
          <p:nvPr>
            <p:ph type="dt" sz="half" idx="10"/>
          </p:nvPr>
        </p:nvSpPr>
        <p:spPr/>
        <p:txBody>
          <a:bodyPr/>
          <a:lstStyle/>
          <a:p>
            <a:fld id="{12414972-B220-6F44-8C8B-D73262287BCE}" type="datetimeFigureOut">
              <a:rPr lang="en-US" smtClean="0"/>
              <a:t>4/21/21</a:t>
            </a:fld>
            <a:endParaRPr lang="en-US"/>
          </a:p>
        </p:txBody>
      </p:sp>
      <p:sp>
        <p:nvSpPr>
          <p:cNvPr id="8" name="Footer Placeholder 7">
            <a:extLst>
              <a:ext uri="{FF2B5EF4-FFF2-40B4-BE49-F238E27FC236}">
                <a16:creationId xmlns:a16="http://schemas.microsoft.com/office/drawing/2014/main" id="{DD347142-4215-D04A-82BD-B4ADD1FC05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EE55EC-CB80-D744-893A-460099A20E6A}"/>
              </a:ext>
            </a:extLst>
          </p:cNvPr>
          <p:cNvSpPr>
            <a:spLocks noGrp="1"/>
          </p:cNvSpPr>
          <p:nvPr>
            <p:ph type="sldNum" sz="quarter" idx="12"/>
          </p:nvPr>
        </p:nvSpPr>
        <p:spPr/>
        <p:txBody>
          <a:bodyPr/>
          <a:lstStyle/>
          <a:p>
            <a:fld id="{9FA60B4B-A220-934A-9C84-7638EC4D9054}" type="slidenum">
              <a:rPr lang="en-US" smtClean="0"/>
              <a:t>‹#›</a:t>
            </a:fld>
            <a:endParaRPr lang="en-US"/>
          </a:p>
        </p:txBody>
      </p:sp>
    </p:spTree>
    <p:extLst>
      <p:ext uri="{BB962C8B-B14F-4D97-AF65-F5344CB8AC3E}">
        <p14:creationId xmlns:p14="http://schemas.microsoft.com/office/powerpoint/2010/main" val="93490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EF55-D719-3944-A90A-D15567C872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A73A7-463D-9D42-BC26-8095FA830F09}"/>
              </a:ext>
            </a:extLst>
          </p:cNvPr>
          <p:cNvSpPr>
            <a:spLocks noGrp="1"/>
          </p:cNvSpPr>
          <p:nvPr>
            <p:ph type="dt" sz="half" idx="10"/>
          </p:nvPr>
        </p:nvSpPr>
        <p:spPr/>
        <p:txBody>
          <a:bodyPr/>
          <a:lstStyle/>
          <a:p>
            <a:fld id="{12414972-B220-6F44-8C8B-D73262287BCE}" type="datetimeFigureOut">
              <a:rPr lang="en-US" smtClean="0"/>
              <a:t>4/21/21</a:t>
            </a:fld>
            <a:endParaRPr lang="en-US"/>
          </a:p>
        </p:txBody>
      </p:sp>
      <p:sp>
        <p:nvSpPr>
          <p:cNvPr id="4" name="Footer Placeholder 3">
            <a:extLst>
              <a:ext uri="{FF2B5EF4-FFF2-40B4-BE49-F238E27FC236}">
                <a16:creationId xmlns:a16="http://schemas.microsoft.com/office/drawing/2014/main" id="{C8576332-A115-C34E-B599-DA613FFF42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682E3-8FA5-F542-BD52-7E45980B4938}"/>
              </a:ext>
            </a:extLst>
          </p:cNvPr>
          <p:cNvSpPr>
            <a:spLocks noGrp="1"/>
          </p:cNvSpPr>
          <p:nvPr>
            <p:ph type="sldNum" sz="quarter" idx="12"/>
          </p:nvPr>
        </p:nvSpPr>
        <p:spPr/>
        <p:txBody>
          <a:bodyPr/>
          <a:lstStyle/>
          <a:p>
            <a:fld id="{9FA60B4B-A220-934A-9C84-7638EC4D9054}" type="slidenum">
              <a:rPr lang="en-US" smtClean="0"/>
              <a:t>‹#›</a:t>
            </a:fld>
            <a:endParaRPr lang="en-US"/>
          </a:p>
        </p:txBody>
      </p:sp>
    </p:spTree>
    <p:extLst>
      <p:ext uri="{BB962C8B-B14F-4D97-AF65-F5344CB8AC3E}">
        <p14:creationId xmlns:p14="http://schemas.microsoft.com/office/powerpoint/2010/main" val="292636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E71CC-D0EE-344D-B3D9-D6F72D3AA95F}"/>
              </a:ext>
            </a:extLst>
          </p:cNvPr>
          <p:cNvSpPr>
            <a:spLocks noGrp="1"/>
          </p:cNvSpPr>
          <p:nvPr>
            <p:ph type="dt" sz="half" idx="10"/>
          </p:nvPr>
        </p:nvSpPr>
        <p:spPr/>
        <p:txBody>
          <a:bodyPr/>
          <a:lstStyle/>
          <a:p>
            <a:fld id="{12414972-B220-6F44-8C8B-D73262287BCE}" type="datetimeFigureOut">
              <a:rPr lang="en-US" smtClean="0"/>
              <a:t>4/21/21</a:t>
            </a:fld>
            <a:endParaRPr lang="en-US"/>
          </a:p>
        </p:txBody>
      </p:sp>
      <p:sp>
        <p:nvSpPr>
          <p:cNvPr id="3" name="Footer Placeholder 2">
            <a:extLst>
              <a:ext uri="{FF2B5EF4-FFF2-40B4-BE49-F238E27FC236}">
                <a16:creationId xmlns:a16="http://schemas.microsoft.com/office/drawing/2014/main" id="{0942F1D0-605F-274D-9F55-E5631D6A44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67FEB1-C8EA-7E41-AB9A-CB31F3B9B7AD}"/>
              </a:ext>
            </a:extLst>
          </p:cNvPr>
          <p:cNvSpPr>
            <a:spLocks noGrp="1"/>
          </p:cNvSpPr>
          <p:nvPr>
            <p:ph type="sldNum" sz="quarter" idx="12"/>
          </p:nvPr>
        </p:nvSpPr>
        <p:spPr/>
        <p:txBody>
          <a:bodyPr/>
          <a:lstStyle/>
          <a:p>
            <a:fld id="{9FA60B4B-A220-934A-9C84-7638EC4D9054}" type="slidenum">
              <a:rPr lang="en-US" smtClean="0"/>
              <a:t>‹#›</a:t>
            </a:fld>
            <a:endParaRPr lang="en-US"/>
          </a:p>
        </p:txBody>
      </p:sp>
    </p:spTree>
    <p:extLst>
      <p:ext uri="{BB962C8B-B14F-4D97-AF65-F5344CB8AC3E}">
        <p14:creationId xmlns:p14="http://schemas.microsoft.com/office/powerpoint/2010/main" val="422320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50D5-37A2-A74A-9126-1059B2E14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9EA40F-8734-4747-8203-6C093DFDC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DD302C-82AD-8C4A-88EB-11F62C79F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DAA22B-2EF7-6A49-8ADD-E41DA0806AAA}"/>
              </a:ext>
            </a:extLst>
          </p:cNvPr>
          <p:cNvSpPr>
            <a:spLocks noGrp="1"/>
          </p:cNvSpPr>
          <p:nvPr>
            <p:ph type="dt" sz="half" idx="10"/>
          </p:nvPr>
        </p:nvSpPr>
        <p:spPr/>
        <p:txBody>
          <a:bodyPr/>
          <a:lstStyle/>
          <a:p>
            <a:fld id="{12414972-B220-6F44-8C8B-D73262287BCE}" type="datetimeFigureOut">
              <a:rPr lang="en-US" smtClean="0"/>
              <a:t>4/21/21</a:t>
            </a:fld>
            <a:endParaRPr lang="en-US"/>
          </a:p>
        </p:txBody>
      </p:sp>
      <p:sp>
        <p:nvSpPr>
          <p:cNvPr id="6" name="Footer Placeholder 5">
            <a:extLst>
              <a:ext uri="{FF2B5EF4-FFF2-40B4-BE49-F238E27FC236}">
                <a16:creationId xmlns:a16="http://schemas.microsoft.com/office/drawing/2014/main" id="{6C10FADD-885B-314E-B2B8-09ED08366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CECED-058E-3044-B69F-15AB90D89DA8}"/>
              </a:ext>
            </a:extLst>
          </p:cNvPr>
          <p:cNvSpPr>
            <a:spLocks noGrp="1"/>
          </p:cNvSpPr>
          <p:nvPr>
            <p:ph type="sldNum" sz="quarter" idx="12"/>
          </p:nvPr>
        </p:nvSpPr>
        <p:spPr/>
        <p:txBody>
          <a:bodyPr/>
          <a:lstStyle/>
          <a:p>
            <a:fld id="{9FA60B4B-A220-934A-9C84-7638EC4D9054}" type="slidenum">
              <a:rPr lang="en-US" smtClean="0"/>
              <a:t>‹#›</a:t>
            </a:fld>
            <a:endParaRPr lang="en-US"/>
          </a:p>
        </p:txBody>
      </p:sp>
    </p:spTree>
    <p:extLst>
      <p:ext uri="{BB962C8B-B14F-4D97-AF65-F5344CB8AC3E}">
        <p14:creationId xmlns:p14="http://schemas.microsoft.com/office/powerpoint/2010/main" val="359088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0B0B-B257-8449-AE3C-DCD344D1A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2F5478-592F-E44E-8412-97EC6168E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8A4DD6-F051-1945-B902-02B50D271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9F8D5-7712-D44E-A7D1-01E7F46535A6}"/>
              </a:ext>
            </a:extLst>
          </p:cNvPr>
          <p:cNvSpPr>
            <a:spLocks noGrp="1"/>
          </p:cNvSpPr>
          <p:nvPr>
            <p:ph type="dt" sz="half" idx="10"/>
          </p:nvPr>
        </p:nvSpPr>
        <p:spPr/>
        <p:txBody>
          <a:bodyPr/>
          <a:lstStyle/>
          <a:p>
            <a:fld id="{12414972-B220-6F44-8C8B-D73262287BCE}" type="datetimeFigureOut">
              <a:rPr lang="en-US" smtClean="0"/>
              <a:t>4/21/21</a:t>
            </a:fld>
            <a:endParaRPr lang="en-US"/>
          </a:p>
        </p:txBody>
      </p:sp>
      <p:sp>
        <p:nvSpPr>
          <p:cNvPr id="6" name="Footer Placeholder 5">
            <a:extLst>
              <a:ext uri="{FF2B5EF4-FFF2-40B4-BE49-F238E27FC236}">
                <a16:creationId xmlns:a16="http://schemas.microsoft.com/office/drawing/2014/main" id="{822CAF54-361E-7947-BBFB-370F0473F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AD404-3298-5B42-BB31-342CEB7393C6}"/>
              </a:ext>
            </a:extLst>
          </p:cNvPr>
          <p:cNvSpPr>
            <a:spLocks noGrp="1"/>
          </p:cNvSpPr>
          <p:nvPr>
            <p:ph type="sldNum" sz="quarter" idx="12"/>
          </p:nvPr>
        </p:nvSpPr>
        <p:spPr/>
        <p:txBody>
          <a:bodyPr/>
          <a:lstStyle/>
          <a:p>
            <a:fld id="{9FA60B4B-A220-934A-9C84-7638EC4D9054}" type="slidenum">
              <a:rPr lang="en-US" smtClean="0"/>
              <a:t>‹#›</a:t>
            </a:fld>
            <a:endParaRPr lang="en-US"/>
          </a:p>
        </p:txBody>
      </p:sp>
    </p:spTree>
    <p:extLst>
      <p:ext uri="{BB962C8B-B14F-4D97-AF65-F5344CB8AC3E}">
        <p14:creationId xmlns:p14="http://schemas.microsoft.com/office/powerpoint/2010/main" val="393953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87F125-5C5D-2D49-AF3F-21CDAD177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E14B9-20A4-3047-AB99-579669B5D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7DFFB-A156-E74D-A24A-1B011DE50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14972-B220-6F44-8C8B-D73262287BCE}" type="datetimeFigureOut">
              <a:rPr lang="en-US" smtClean="0"/>
              <a:t>4/21/21</a:t>
            </a:fld>
            <a:endParaRPr lang="en-US"/>
          </a:p>
        </p:txBody>
      </p:sp>
      <p:sp>
        <p:nvSpPr>
          <p:cNvPr id="5" name="Footer Placeholder 4">
            <a:extLst>
              <a:ext uri="{FF2B5EF4-FFF2-40B4-BE49-F238E27FC236}">
                <a16:creationId xmlns:a16="http://schemas.microsoft.com/office/drawing/2014/main" id="{55A765FB-3093-2F48-B71F-308265601A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F05AB4-EE8C-6649-ACED-A718E4340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60B4B-A220-934A-9C84-7638EC4D9054}" type="slidenum">
              <a:rPr lang="en-US" smtClean="0"/>
              <a:t>‹#›</a:t>
            </a:fld>
            <a:endParaRPr lang="en-US"/>
          </a:p>
        </p:txBody>
      </p:sp>
    </p:spTree>
    <p:extLst>
      <p:ext uri="{BB962C8B-B14F-4D97-AF65-F5344CB8AC3E}">
        <p14:creationId xmlns:p14="http://schemas.microsoft.com/office/powerpoint/2010/main" val="3219563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meded.ucsf.edu/sites/meded.ucsf.edu/files/2020-12/zoom_audio_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438296111/24c1ab9aa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myaccess.ucsf.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439325338/8a59382d2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tiny.ucsf.edu/z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7.png"/><Relationship Id="rId4" Type="http://schemas.openxmlformats.org/officeDocument/2006/relationships/hyperlink" Target="https://vimeo.com/465843016"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meded.ucsf.edu/ZOOM" TargetMode="External"/><Relationship Id="rId7" Type="http://schemas.openxmlformats.org/officeDocument/2006/relationships/hyperlink" Target="https://meded.ucsf.edu/tee/poll-everywher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edtech.ucsf.edu/zoom-conferencing" TargetMode="External"/><Relationship Id="rId5" Type="http://schemas.openxmlformats.org/officeDocument/2006/relationships/hyperlink" Target="https://ucsflibrary.zendesk.com/hc/en-us/articles/360045512673-Zooming-into-the-Online-Classroom" TargetMode="External"/><Relationship Id="rId4" Type="http://schemas.openxmlformats.org/officeDocument/2006/relationships/hyperlink" Target="https://meded.ucsf.edu/remote_lear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tiny.ucsf.edu/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tiny.ucsf.edu/ze"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hyperlink" Target="https://meded.ucsf.edu/sites/meded.ucsf.edu/files/2020-05/zoom_update_zoom_app.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972D4E-8388-B842-BF99-EBFA10825D5E}"/>
              </a:ext>
            </a:extLst>
          </p:cNvPr>
          <p:cNvSpPr/>
          <p:nvPr/>
        </p:nvSpPr>
        <p:spPr>
          <a:xfrm>
            <a:off x="-176375" y="-1282262"/>
            <a:ext cx="5538952" cy="8439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C08CF-4884-7443-8109-B48B2C65F940}"/>
              </a:ext>
            </a:extLst>
          </p:cNvPr>
          <p:cNvSpPr>
            <a:spLocks noGrp="1"/>
          </p:cNvSpPr>
          <p:nvPr>
            <p:ph type="ctrTitle"/>
          </p:nvPr>
        </p:nvSpPr>
        <p:spPr>
          <a:xfrm>
            <a:off x="297947" y="803705"/>
            <a:ext cx="4747778" cy="3034857"/>
          </a:xfrm>
        </p:spPr>
        <p:txBody>
          <a:bodyPr anchor="b">
            <a:normAutofit/>
          </a:bodyPr>
          <a:lstStyle/>
          <a:p>
            <a:pPr algn="r"/>
            <a:r>
              <a:rPr lang="en-US" sz="5400" b="1" dirty="0">
                <a:solidFill>
                  <a:schemeClr val="bg1"/>
                </a:solidFill>
              </a:rPr>
              <a:t>Zoom Essentials</a:t>
            </a:r>
            <a:endParaRPr lang="en-US" sz="5000" b="1" dirty="0">
              <a:solidFill>
                <a:schemeClr val="bg1"/>
              </a:solidFill>
            </a:endParaRPr>
          </a:p>
        </p:txBody>
      </p:sp>
      <p:sp>
        <p:nvSpPr>
          <p:cNvPr id="3" name="Subtitle 2">
            <a:extLst>
              <a:ext uri="{FF2B5EF4-FFF2-40B4-BE49-F238E27FC236}">
                <a16:creationId xmlns:a16="http://schemas.microsoft.com/office/drawing/2014/main" id="{4CFB0969-C8C7-3F4C-AB79-CC4935FD3A46}"/>
              </a:ext>
            </a:extLst>
          </p:cNvPr>
          <p:cNvSpPr>
            <a:spLocks noGrp="1"/>
          </p:cNvSpPr>
          <p:nvPr>
            <p:ph type="subTitle" idx="1"/>
          </p:nvPr>
        </p:nvSpPr>
        <p:spPr>
          <a:xfrm>
            <a:off x="302592" y="4013165"/>
            <a:ext cx="4204012" cy="2205732"/>
          </a:xfrm>
        </p:spPr>
        <p:txBody>
          <a:bodyPr anchor="t">
            <a:normAutofit/>
          </a:bodyPr>
          <a:lstStyle/>
          <a:p>
            <a:pPr algn="r"/>
            <a:r>
              <a:rPr lang="en-US" sz="1800" dirty="0">
                <a:solidFill>
                  <a:srgbClr val="FFFFFF"/>
                </a:solidFill>
              </a:rPr>
              <a:t>Technology Enhanced Education Team</a:t>
            </a:r>
            <a:br>
              <a:rPr lang="en-US" sz="1800" dirty="0">
                <a:solidFill>
                  <a:srgbClr val="FFFFFF"/>
                </a:solidFill>
              </a:rPr>
            </a:br>
            <a:endParaRPr lang="en-US" sz="1800" dirty="0">
              <a:solidFill>
                <a:srgbClr val="FFFFFF"/>
              </a:solidFill>
            </a:endParaRPr>
          </a:p>
        </p:txBody>
      </p:sp>
      <p:pic>
        <p:nvPicPr>
          <p:cNvPr id="5" name="Picture 4" descr="A close up of a sign&#10;&#10;Description automatically generated">
            <a:extLst>
              <a:ext uri="{FF2B5EF4-FFF2-40B4-BE49-F238E27FC236}">
                <a16:creationId xmlns:a16="http://schemas.microsoft.com/office/drawing/2014/main" id="{E81A1779-5CFD-904E-9044-6A5C6AC34BD7}"/>
              </a:ext>
            </a:extLst>
          </p:cNvPr>
          <p:cNvPicPr>
            <a:picLocks noChangeAspect="1"/>
          </p:cNvPicPr>
          <p:nvPr/>
        </p:nvPicPr>
        <p:blipFill>
          <a:blip r:embed="rId5"/>
          <a:stretch>
            <a:fillRect/>
          </a:stretch>
        </p:blipFill>
        <p:spPr>
          <a:xfrm>
            <a:off x="1615867" y="4802839"/>
            <a:ext cx="1735609" cy="1735609"/>
          </a:xfrm>
          <a:prstGeom prst="rect">
            <a:avLst/>
          </a:prstGeom>
        </p:spPr>
      </p:pic>
      <p:sp>
        <p:nvSpPr>
          <p:cNvPr id="8" name="TextBox 7">
            <a:extLst>
              <a:ext uri="{FF2B5EF4-FFF2-40B4-BE49-F238E27FC236}">
                <a16:creationId xmlns:a16="http://schemas.microsoft.com/office/drawing/2014/main" id="{BDB65500-7BF0-DF4B-89D6-03B198B5EFE4}"/>
              </a:ext>
            </a:extLst>
          </p:cNvPr>
          <p:cNvSpPr txBox="1"/>
          <p:nvPr/>
        </p:nvSpPr>
        <p:spPr>
          <a:xfrm>
            <a:off x="5671179" y="425376"/>
            <a:ext cx="6139674" cy="415925"/>
          </a:xfrm>
          <a:prstGeom prst="rect">
            <a:avLst/>
          </a:prstGeom>
          <a:noFill/>
        </p:spPr>
        <p:txBody>
          <a:bodyPr wrap="square" rtlCol="0" anchor="t">
            <a:noAutofit/>
          </a:bodyPr>
          <a:lstStyle/>
          <a:p>
            <a:pPr>
              <a:lnSpc>
                <a:spcPct val="90000"/>
              </a:lnSpc>
              <a:spcAft>
                <a:spcPts val="600"/>
              </a:spcAft>
            </a:pPr>
            <a:r>
              <a:rPr lang="en-US" sz="2600" b="1" dirty="0">
                <a:cs typeface="Arial"/>
              </a:rPr>
              <a:t>Welcome! We will start at </a:t>
            </a:r>
            <a:r>
              <a:rPr lang="en-US" sz="2600" b="1" dirty="0">
                <a:solidFill>
                  <a:srgbClr val="FF0000"/>
                </a:solidFill>
                <a:cs typeface="Arial"/>
              </a:rPr>
              <a:t>2 minutes </a:t>
            </a:r>
            <a:r>
              <a:rPr lang="en-US" sz="2600" b="1" dirty="0">
                <a:cs typeface="Arial"/>
              </a:rPr>
              <a:t>past the hour</a:t>
            </a:r>
            <a:endParaRPr lang="en-US" sz="2600" dirty="0">
              <a:cs typeface="Arial"/>
            </a:endParaRPr>
          </a:p>
        </p:txBody>
      </p:sp>
      <p:sp>
        <p:nvSpPr>
          <p:cNvPr id="9" name="TextBox 8">
            <a:extLst>
              <a:ext uri="{FF2B5EF4-FFF2-40B4-BE49-F238E27FC236}">
                <a16:creationId xmlns:a16="http://schemas.microsoft.com/office/drawing/2014/main" id="{AD58B173-1E0D-5B42-9347-4297DAF62853}"/>
              </a:ext>
            </a:extLst>
          </p:cNvPr>
          <p:cNvSpPr txBox="1"/>
          <p:nvPr/>
        </p:nvSpPr>
        <p:spPr>
          <a:xfrm>
            <a:off x="5671178" y="1540086"/>
            <a:ext cx="6387471" cy="553475"/>
          </a:xfrm>
          <a:prstGeom prst="rect">
            <a:avLst/>
          </a:prstGeom>
          <a:noFill/>
        </p:spPr>
        <p:txBody>
          <a:bodyPr wrap="square" rtlCol="0" anchor="t">
            <a:noAutofit/>
          </a:bodyPr>
          <a:lstStyle/>
          <a:p>
            <a:pPr marL="342900" indent="-342900">
              <a:spcAft>
                <a:spcPts val="600"/>
              </a:spcAft>
              <a:buAutoNum type="arabicPeriod"/>
            </a:pPr>
            <a:r>
              <a:rPr lang="en-US" sz="2400" dirty="0">
                <a:cs typeface="Arial"/>
              </a:rPr>
              <a:t>Before session starts, click                 to open Participants window. Rename yourself to include your </a:t>
            </a:r>
            <a:r>
              <a:rPr lang="en-US" sz="2400" b="1" dirty="0">
                <a:cs typeface="Arial"/>
              </a:rPr>
              <a:t>pronouns </a:t>
            </a:r>
            <a:r>
              <a:rPr lang="en-US" sz="2400" dirty="0">
                <a:cs typeface="Arial"/>
              </a:rPr>
              <a:t>and </a:t>
            </a:r>
            <a:r>
              <a:rPr lang="en-US" sz="2400" b="1" dirty="0">
                <a:cs typeface="Arial"/>
              </a:rPr>
              <a:t>preferred name</a:t>
            </a:r>
            <a:r>
              <a:rPr lang="en-US" sz="2400" dirty="0">
                <a:cs typeface="Arial"/>
              </a:rPr>
              <a:t>. </a:t>
            </a:r>
            <a:br>
              <a:rPr lang="en-US" sz="2400" dirty="0">
                <a:cs typeface="Arial"/>
              </a:rPr>
            </a:br>
            <a:br>
              <a:rPr lang="en-US" sz="2400" dirty="0">
                <a:cs typeface="Arial"/>
              </a:rPr>
            </a:br>
            <a:br>
              <a:rPr lang="en-US" sz="2400" dirty="0">
                <a:cs typeface="Arial"/>
              </a:rPr>
            </a:br>
            <a:br>
              <a:rPr lang="en-US" sz="2400" dirty="0">
                <a:cs typeface="Arial"/>
              </a:rPr>
            </a:br>
            <a:br>
              <a:rPr lang="en-US" sz="2400" dirty="0">
                <a:cs typeface="Arial"/>
              </a:rPr>
            </a:br>
            <a:br>
              <a:rPr lang="en-US" sz="2400" dirty="0">
                <a:solidFill>
                  <a:srgbClr val="FF0000"/>
                </a:solidFill>
                <a:cs typeface="Arial"/>
              </a:rPr>
            </a:br>
            <a:endParaRPr lang="en-US" sz="2400" dirty="0">
              <a:solidFill>
                <a:srgbClr val="FF0000"/>
              </a:solidFill>
              <a:cs typeface="Arial"/>
            </a:endParaRPr>
          </a:p>
          <a:p>
            <a:pPr marL="342900" indent="-342900">
              <a:spcAft>
                <a:spcPts val="600"/>
              </a:spcAft>
              <a:buFontTx/>
              <a:buAutoNum type="arabicPeriod"/>
            </a:pPr>
            <a:r>
              <a:rPr lang="en-US" sz="2400" dirty="0">
                <a:cs typeface="Arial"/>
              </a:rPr>
              <a:t>Click            and type a response to:</a:t>
            </a:r>
          </a:p>
          <a:p>
            <a:pPr>
              <a:spcAft>
                <a:spcPts val="600"/>
              </a:spcAft>
            </a:pPr>
            <a:br>
              <a:rPr lang="en-US" sz="2400" dirty="0">
                <a:cs typeface="Arial"/>
              </a:rPr>
            </a:br>
            <a:br>
              <a:rPr lang="en-US" sz="2400" dirty="0">
                <a:cs typeface="Arial"/>
              </a:rPr>
            </a:br>
            <a:br>
              <a:rPr lang="en-US" sz="2400" dirty="0">
                <a:cs typeface="Arial"/>
              </a:rPr>
            </a:br>
            <a:endParaRPr lang="en-US" sz="2400" dirty="0">
              <a:cs typeface="Arial"/>
            </a:endParaRPr>
          </a:p>
        </p:txBody>
      </p:sp>
      <p:sp>
        <p:nvSpPr>
          <p:cNvPr id="14" name="Rectangle 13">
            <a:extLst>
              <a:ext uri="{FF2B5EF4-FFF2-40B4-BE49-F238E27FC236}">
                <a16:creationId xmlns:a16="http://schemas.microsoft.com/office/drawing/2014/main" id="{0A5A32ED-DF50-B94B-BE15-5146C5BB3CD4}"/>
              </a:ext>
            </a:extLst>
          </p:cNvPr>
          <p:cNvSpPr/>
          <p:nvPr/>
        </p:nvSpPr>
        <p:spPr>
          <a:xfrm>
            <a:off x="6112586" y="5390677"/>
            <a:ext cx="5325163" cy="1424528"/>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cs typeface="Arial"/>
              </a:rPr>
              <a:t>What course(s) or block(s) in the Bridges Curriculum are you involved with?</a:t>
            </a:r>
          </a:p>
        </p:txBody>
      </p:sp>
      <p:pic>
        <p:nvPicPr>
          <p:cNvPr id="13" name="Picture 12" descr="A screenshot of a cell phone&#10;&#10;Description automatically generated">
            <a:extLst>
              <a:ext uri="{FF2B5EF4-FFF2-40B4-BE49-F238E27FC236}">
                <a16:creationId xmlns:a16="http://schemas.microsoft.com/office/drawing/2014/main" id="{F67B70DA-F8FA-F94B-AFF0-51F7558FB036}"/>
              </a:ext>
            </a:extLst>
          </p:cNvPr>
          <p:cNvPicPr>
            <a:picLocks noChangeAspect="1"/>
          </p:cNvPicPr>
          <p:nvPr/>
        </p:nvPicPr>
        <p:blipFill>
          <a:blip r:embed="rId6"/>
          <a:stretch>
            <a:fillRect/>
          </a:stretch>
        </p:blipFill>
        <p:spPr>
          <a:xfrm>
            <a:off x="6073390" y="2779322"/>
            <a:ext cx="3744437" cy="1461065"/>
          </a:xfrm>
          <a:prstGeom prst="rect">
            <a:avLst/>
          </a:prstGeom>
          <a:ln w="12700">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0F432C03-494C-564B-A684-CECC252E4BB3}"/>
              </a:ext>
            </a:extLst>
          </p:cNvPr>
          <p:cNvPicPr>
            <a:picLocks noChangeAspect="1"/>
          </p:cNvPicPr>
          <p:nvPr/>
        </p:nvPicPr>
        <p:blipFill>
          <a:blip r:embed="rId7"/>
          <a:stretch>
            <a:fillRect/>
          </a:stretch>
        </p:blipFill>
        <p:spPr>
          <a:xfrm>
            <a:off x="6773670" y="4691077"/>
            <a:ext cx="635000" cy="609600"/>
          </a:xfrm>
          <a:prstGeom prst="rect">
            <a:avLst/>
          </a:prstGeom>
        </p:spPr>
      </p:pic>
      <p:pic>
        <p:nvPicPr>
          <p:cNvPr id="7" name="Picture 6">
            <a:extLst>
              <a:ext uri="{FF2B5EF4-FFF2-40B4-BE49-F238E27FC236}">
                <a16:creationId xmlns:a16="http://schemas.microsoft.com/office/drawing/2014/main" id="{86804D0E-7241-FA43-8B06-8FD0EA093759}"/>
              </a:ext>
            </a:extLst>
          </p:cNvPr>
          <p:cNvPicPr>
            <a:picLocks noChangeAspect="1"/>
          </p:cNvPicPr>
          <p:nvPr/>
        </p:nvPicPr>
        <p:blipFill>
          <a:blip r:embed="rId8"/>
          <a:stretch>
            <a:fillRect/>
          </a:stretch>
        </p:blipFill>
        <p:spPr>
          <a:xfrm>
            <a:off x="9427930" y="1461993"/>
            <a:ext cx="909754" cy="444769"/>
          </a:xfrm>
          <a:prstGeom prst="rect">
            <a:avLst/>
          </a:prstGeom>
        </p:spPr>
      </p:pic>
      <p:sp>
        <p:nvSpPr>
          <p:cNvPr id="10" name="Rectangle 9">
            <a:extLst>
              <a:ext uri="{FF2B5EF4-FFF2-40B4-BE49-F238E27FC236}">
                <a16:creationId xmlns:a16="http://schemas.microsoft.com/office/drawing/2014/main" id="{E9B8D31C-0E83-A143-AAB8-FB2180D31CAB}"/>
              </a:ext>
            </a:extLst>
          </p:cNvPr>
          <p:cNvSpPr/>
          <p:nvPr/>
        </p:nvSpPr>
        <p:spPr>
          <a:xfrm>
            <a:off x="962150" y="267199"/>
            <a:ext cx="1752724" cy="461665"/>
          </a:xfrm>
          <a:prstGeom prst="rect">
            <a:avLst/>
          </a:prstGeom>
        </p:spPr>
        <p:txBody>
          <a:bodyPr wrap="none">
            <a:spAutoFit/>
          </a:bodyPr>
          <a:lstStyle/>
          <a:p>
            <a:r>
              <a:rPr lang="en-US" sz="1200" dirty="0">
                <a:solidFill>
                  <a:schemeClr val="bg1"/>
                </a:solidFill>
                <a:cs typeface="Arial"/>
              </a:rPr>
              <a:t>Music by: </a:t>
            </a:r>
            <a:br>
              <a:rPr lang="en-US" sz="1200" dirty="0">
                <a:solidFill>
                  <a:schemeClr val="bg1"/>
                </a:solidFill>
                <a:cs typeface="Arial"/>
              </a:rPr>
            </a:br>
            <a:r>
              <a:rPr lang="en-US" sz="1200" dirty="0">
                <a:solidFill>
                  <a:schemeClr val="bg1"/>
                </a:solidFill>
                <a:cs typeface="Arial"/>
              </a:rPr>
              <a:t>Chris Haugen </a:t>
            </a:r>
            <a:r>
              <a:rPr lang="en-US" sz="1200" i="1" dirty="0">
                <a:solidFill>
                  <a:schemeClr val="bg1"/>
                </a:solidFill>
                <a:cs typeface="Arial"/>
              </a:rPr>
              <a:t>Pure Magic</a:t>
            </a:r>
            <a:endParaRPr lang="en-US" sz="1200">
              <a:solidFill>
                <a:schemeClr val="bg1"/>
              </a:solidFill>
            </a:endParaRPr>
          </a:p>
        </p:txBody>
      </p:sp>
      <p:pic>
        <p:nvPicPr>
          <p:cNvPr id="15" name="Pure_Magic_minus20.mp3" descr="Pure_Magic_minus20.mp3">
            <a:hlinkClick r:id="" action="ppaction://media"/>
            <a:extLst>
              <a:ext uri="{FF2B5EF4-FFF2-40B4-BE49-F238E27FC236}">
                <a16:creationId xmlns:a16="http://schemas.microsoft.com/office/drawing/2014/main" id="{30DE04DF-617E-D44C-9C07-9CD0D5EA718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70190" y="253092"/>
            <a:ext cx="504198" cy="504198"/>
          </a:xfrm>
          <a:prstGeom prst="rect">
            <a:avLst/>
          </a:prstGeom>
        </p:spPr>
      </p:pic>
    </p:spTree>
    <p:extLst>
      <p:ext uri="{BB962C8B-B14F-4D97-AF65-F5344CB8AC3E}">
        <p14:creationId xmlns:p14="http://schemas.microsoft.com/office/powerpoint/2010/main" val="27379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27"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Switch audio device </a:t>
            </a:r>
            <a:r>
              <a:rPr lang="en-US" dirty="0"/>
              <a:t>(See it!     ) </a:t>
            </a: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p:txBody>
          <a:bodyPr>
            <a:normAutofit/>
          </a:bodyPr>
          <a:lstStyle/>
          <a:p>
            <a:pPr marL="514350" indent="-514350">
              <a:buFont typeface="+mj-lt"/>
              <a:buAutoNum type="arabicPeriod"/>
            </a:pPr>
            <a:r>
              <a:rPr lang="en-US" dirty="0"/>
              <a:t>If audio doesn’t work, click upward-arrow next to </a:t>
            </a:r>
            <a:r>
              <a:rPr lang="en-US" b="1" dirty="0"/>
              <a:t>(Un)mute</a:t>
            </a:r>
            <a:r>
              <a:rPr lang="en-US" dirty="0"/>
              <a:t> button</a:t>
            </a:r>
          </a:p>
          <a:p>
            <a:pPr marL="514350" indent="-514350">
              <a:buFont typeface="+mj-lt"/>
              <a:buAutoNum type="arabicPeriod"/>
            </a:pPr>
            <a:r>
              <a:rPr lang="en-US" dirty="0"/>
              <a:t>Choose a speaker and microphone</a:t>
            </a:r>
          </a:p>
          <a:p>
            <a:pPr lvl="1"/>
            <a:r>
              <a:rPr lang="en-US" dirty="0"/>
              <a:t>Or click </a:t>
            </a:r>
            <a:r>
              <a:rPr lang="en-US" b="1" dirty="0"/>
              <a:t>Test Speaker &amp; Microphone</a:t>
            </a:r>
          </a:p>
          <a:p>
            <a:pPr lvl="1"/>
            <a:r>
              <a:rPr lang="en-US" dirty="0"/>
              <a:t>Check out this </a:t>
            </a:r>
            <a:r>
              <a:rPr lang="en-US" dirty="0">
                <a:hlinkClick r:id="rId3"/>
              </a:rPr>
              <a:t>audio device guide</a:t>
            </a:r>
            <a:endParaRPr lang="en-US" dirty="0">
              <a:solidFill>
                <a:srgbClr val="FF0000"/>
              </a:solidFill>
            </a:endParaRPr>
          </a:p>
          <a:p>
            <a:pPr marL="514350" indent="-514350">
              <a:buFont typeface="+mj-lt"/>
              <a:buAutoNum type="arabicPeriod"/>
            </a:pPr>
            <a:r>
              <a:rPr lang="en-US" dirty="0"/>
              <a:t>If audio still doesn’t work:</a:t>
            </a:r>
          </a:p>
          <a:p>
            <a:pPr lvl="1"/>
            <a:r>
              <a:rPr lang="en-US" dirty="0"/>
              <a:t>Click </a:t>
            </a:r>
            <a:r>
              <a:rPr lang="en-US" b="1" dirty="0"/>
              <a:t>Leave Computer Audio</a:t>
            </a:r>
            <a:endParaRPr lang="en-US" dirty="0"/>
          </a:p>
          <a:p>
            <a:pPr lvl="1"/>
            <a:r>
              <a:rPr lang="en-US" dirty="0"/>
              <a:t>Then click </a:t>
            </a:r>
            <a:r>
              <a:rPr lang="en-US" b="1" dirty="0"/>
              <a:t>Switch to Phone Audio</a:t>
            </a:r>
          </a:p>
        </p:txBody>
      </p:sp>
      <p:pic>
        <p:nvPicPr>
          <p:cNvPr id="8" name="Picture 7" descr="A screenshot of a cell phone&#10;&#10;Description automatically generated">
            <a:extLst>
              <a:ext uri="{FF2B5EF4-FFF2-40B4-BE49-F238E27FC236}">
                <a16:creationId xmlns:a16="http://schemas.microsoft.com/office/drawing/2014/main" id="{536D4279-34EB-2E4D-A3EF-0E2895792F40}"/>
              </a:ext>
            </a:extLst>
          </p:cNvPr>
          <p:cNvPicPr>
            <a:picLocks noChangeAspect="1"/>
          </p:cNvPicPr>
          <p:nvPr/>
        </p:nvPicPr>
        <p:blipFill>
          <a:blip r:embed="rId4"/>
          <a:stretch>
            <a:fillRect/>
          </a:stretch>
        </p:blipFill>
        <p:spPr>
          <a:xfrm>
            <a:off x="7265504" y="3429000"/>
            <a:ext cx="3684595" cy="2434226"/>
          </a:xfrm>
          <a:prstGeom prst="rect">
            <a:avLst/>
          </a:prstGeom>
          <a:ln w="6350">
            <a:solidFill>
              <a:schemeClr val="tx1"/>
            </a:solidFill>
          </a:ln>
        </p:spPr>
      </p:pic>
      <p:pic>
        <p:nvPicPr>
          <p:cNvPr id="10" name="Picture 9" descr="A picture containing drawing&#10;&#10;Description generated with very high confidence">
            <a:extLst>
              <a:ext uri="{FF2B5EF4-FFF2-40B4-BE49-F238E27FC236}">
                <a16:creationId xmlns:a16="http://schemas.microsoft.com/office/drawing/2014/main" id="{C8A34060-5F87-C34D-BEDC-9AB075A22DCA}"/>
              </a:ext>
            </a:extLst>
          </p:cNvPr>
          <p:cNvPicPr>
            <a:picLocks noChangeAspect="1"/>
          </p:cNvPicPr>
          <p:nvPr/>
        </p:nvPicPr>
        <p:blipFill>
          <a:blip r:embed="rId5"/>
          <a:stretch>
            <a:fillRect/>
          </a:stretch>
        </p:blipFill>
        <p:spPr>
          <a:xfrm>
            <a:off x="7129033" y="847417"/>
            <a:ext cx="555577" cy="267726"/>
          </a:xfrm>
          <a:prstGeom prst="rect">
            <a:avLst/>
          </a:prstGeom>
        </p:spPr>
      </p:pic>
    </p:spTree>
    <p:extLst>
      <p:ext uri="{BB962C8B-B14F-4D97-AF65-F5344CB8AC3E}">
        <p14:creationId xmlns:p14="http://schemas.microsoft.com/office/powerpoint/2010/main" val="408241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F4CD02-CB4E-9247-A9E9-1AFD8933EF78}"/>
              </a:ext>
            </a:extLst>
          </p:cNvPr>
          <p:cNvSpPr/>
          <p:nvPr/>
        </p:nvSpPr>
        <p:spPr>
          <a:xfrm>
            <a:off x="1348628" y="1825625"/>
            <a:ext cx="9494779" cy="2554545"/>
          </a:xfrm>
          <a:prstGeom prst="rect">
            <a:avLst/>
          </a:prstGeom>
          <a:noFill/>
        </p:spPr>
        <p:txBody>
          <a:bodyPr wrap="none" lIns="91440" tIns="45720" rIns="91440" bIns="45720">
            <a:spAutoFit/>
          </a:bodyPr>
          <a:lstStyle/>
          <a:p>
            <a:pPr algn="ctr"/>
            <a:r>
              <a:rPr lang="en-US" sz="8000" dirty="0">
                <a:ln w="0"/>
                <a:solidFill>
                  <a:schemeClr val="accent1"/>
                </a:solidFill>
                <a:effectLst>
                  <a:outerShdw blurRad="38100" dist="25400" dir="5400000" algn="ctr" rotWithShape="0">
                    <a:srgbClr val="6E747A">
                      <a:alpha val="43000"/>
                    </a:srgbClr>
                  </a:outerShdw>
                </a:effectLst>
              </a:rPr>
              <a:t>Part 3</a:t>
            </a:r>
            <a:br>
              <a:rPr lang="en-US" sz="8000" dirty="0">
                <a:ln w="0"/>
                <a:solidFill>
                  <a:schemeClr val="accent1"/>
                </a:solidFill>
                <a:effectLst>
                  <a:outerShdw blurRad="38100" dist="25400" dir="5400000" algn="ctr" rotWithShape="0">
                    <a:srgbClr val="6E747A">
                      <a:alpha val="43000"/>
                    </a:srgbClr>
                  </a:outerShdw>
                </a:effectLst>
              </a:rPr>
            </a:br>
            <a:r>
              <a:rPr lang="en-US" sz="8000" dirty="0">
                <a:ln w="0"/>
                <a:solidFill>
                  <a:schemeClr val="accent1"/>
                </a:solidFill>
                <a:effectLst>
                  <a:outerShdw blurRad="38100" dist="25400" dir="5400000" algn="ctr" rotWithShape="0">
                    <a:srgbClr val="6E747A">
                      <a:alpha val="43000"/>
                    </a:srgbClr>
                  </a:outerShdw>
                </a:effectLst>
              </a:rPr>
              <a:t>Manage meeting roles</a:t>
            </a:r>
          </a:p>
        </p:txBody>
      </p:sp>
    </p:spTree>
    <p:extLst>
      <p:ext uri="{BB962C8B-B14F-4D97-AF65-F5344CB8AC3E}">
        <p14:creationId xmlns:p14="http://schemas.microsoft.com/office/powerpoint/2010/main" val="398588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Describe the host role </a:t>
            </a:r>
            <a:r>
              <a:rPr lang="en-US" dirty="0"/>
              <a:t>(See it!     )</a:t>
            </a: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p:txBody>
          <a:bodyPr>
            <a:normAutofit/>
          </a:bodyPr>
          <a:lstStyle/>
          <a:p>
            <a:pPr marL="514350" indent="-514350">
              <a:buFont typeface="+mj-lt"/>
              <a:buAutoNum type="arabicPeriod"/>
            </a:pPr>
            <a:r>
              <a:rPr lang="en-US" dirty="0"/>
              <a:t>There can only be one host in each meeting</a:t>
            </a:r>
          </a:p>
          <a:p>
            <a:pPr marL="514350" indent="-514350">
              <a:buFont typeface="+mj-lt"/>
              <a:buAutoNum type="arabicPeriod"/>
            </a:pPr>
            <a:r>
              <a:rPr lang="en-US" dirty="0"/>
              <a:t>The host can promote participants to co-host, or transfer host role</a:t>
            </a:r>
          </a:p>
          <a:p>
            <a:pPr lvl="1"/>
            <a:r>
              <a:rPr lang="en-US" dirty="0"/>
              <a:t>Hover cursor over a participant's name</a:t>
            </a:r>
          </a:p>
          <a:p>
            <a:pPr lvl="1"/>
            <a:r>
              <a:rPr lang="en-US" dirty="0"/>
              <a:t>Click </a:t>
            </a:r>
            <a:r>
              <a:rPr lang="en-US" b="1" dirty="0"/>
              <a:t>More </a:t>
            </a:r>
            <a:r>
              <a:rPr lang="en-US" dirty="0"/>
              <a:t>to </a:t>
            </a:r>
            <a:r>
              <a:rPr lang="en-US" b="1" dirty="0"/>
              <a:t>Make Host</a:t>
            </a:r>
            <a:r>
              <a:rPr lang="en-US" dirty="0"/>
              <a:t> or </a:t>
            </a:r>
            <a:r>
              <a:rPr lang="en-US" b="1" dirty="0"/>
              <a:t>Make Co-host</a:t>
            </a:r>
            <a:endParaRPr lang="en-US" dirty="0"/>
          </a:p>
          <a:p>
            <a:pPr marL="514350" indent="-514350">
              <a:buFont typeface="+mj-lt"/>
              <a:buAutoNum type="arabicPeriod"/>
            </a:pPr>
            <a:r>
              <a:rPr lang="en-US" dirty="0"/>
              <a:t>Host has </a:t>
            </a:r>
            <a:r>
              <a:rPr lang="en-US" b="1" dirty="0"/>
              <a:t>all </a:t>
            </a:r>
            <a:r>
              <a:rPr lang="en-US" dirty="0"/>
              <a:t>meeting controls, co-host has </a:t>
            </a:r>
            <a:r>
              <a:rPr lang="en-US" b="1" dirty="0"/>
              <a:t>most</a:t>
            </a:r>
            <a:r>
              <a:rPr lang="en-US" dirty="0"/>
              <a:t> controls</a:t>
            </a:r>
          </a:p>
          <a:p>
            <a:pPr lvl="1"/>
            <a:r>
              <a:rPr lang="en-US" dirty="0"/>
              <a:t>Only hosts can end a meeting</a:t>
            </a:r>
          </a:p>
          <a:p>
            <a:pPr lvl="1"/>
            <a:r>
              <a:rPr lang="en-US" dirty="0"/>
              <a:t>But no one can host breakout rooms on a mobile device—use a computer</a:t>
            </a:r>
          </a:p>
        </p:txBody>
      </p:sp>
      <p:pic>
        <p:nvPicPr>
          <p:cNvPr id="6" name="Picture 5" descr="A picture containing drawing&#10;&#10;Description generated with very high confidence">
            <a:extLst>
              <a:ext uri="{FF2B5EF4-FFF2-40B4-BE49-F238E27FC236}">
                <a16:creationId xmlns:a16="http://schemas.microsoft.com/office/drawing/2014/main" id="{85BAA283-7D94-B74F-B241-0DDE47F1DA6E}"/>
              </a:ext>
            </a:extLst>
          </p:cNvPr>
          <p:cNvPicPr>
            <a:picLocks noChangeAspect="1"/>
          </p:cNvPicPr>
          <p:nvPr/>
        </p:nvPicPr>
        <p:blipFill>
          <a:blip r:embed="rId3"/>
          <a:stretch>
            <a:fillRect/>
          </a:stretch>
        </p:blipFill>
        <p:spPr>
          <a:xfrm>
            <a:off x="7633528" y="847417"/>
            <a:ext cx="555577" cy="267726"/>
          </a:xfrm>
          <a:prstGeom prst="rect">
            <a:avLst/>
          </a:prstGeom>
        </p:spPr>
      </p:pic>
    </p:spTree>
    <p:extLst>
      <p:ext uri="{BB962C8B-B14F-4D97-AF65-F5344CB8AC3E}">
        <p14:creationId xmlns:p14="http://schemas.microsoft.com/office/powerpoint/2010/main" val="189293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a:xfrm>
            <a:off x="838199" y="365125"/>
            <a:ext cx="11215255" cy="1325563"/>
          </a:xfrm>
        </p:spPr>
        <p:txBody>
          <a:bodyPr/>
          <a:lstStyle/>
          <a:p>
            <a:r>
              <a:rPr lang="en-US" b="1" dirty="0"/>
              <a:t>Join Bridges class session as host </a:t>
            </a:r>
            <a:r>
              <a:rPr lang="en-US" dirty="0"/>
              <a:t>(Watch it!     )</a:t>
            </a: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a:xfrm>
            <a:off x="838199" y="1825625"/>
            <a:ext cx="10882745" cy="4351338"/>
          </a:xfrm>
        </p:spPr>
        <p:txBody>
          <a:bodyPr>
            <a:normAutofit/>
          </a:bodyPr>
          <a:lstStyle/>
          <a:p>
            <a:r>
              <a:rPr lang="en-US" dirty="0"/>
              <a:t>Watch this </a:t>
            </a:r>
            <a:r>
              <a:rPr lang="en-US" dirty="0">
                <a:hlinkClick r:id="rId3"/>
              </a:rPr>
              <a:t>video</a:t>
            </a:r>
            <a:r>
              <a:rPr lang="en-US" dirty="0"/>
              <a:t> or follow steps below</a:t>
            </a:r>
          </a:p>
          <a:p>
            <a:pPr lvl="1"/>
            <a:r>
              <a:rPr lang="en-US" dirty="0"/>
              <a:t>If you don’t follow steps, you might enter session as participant</a:t>
            </a:r>
          </a:p>
          <a:p>
            <a:pPr marL="514350" lvl="0" indent="-514350">
              <a:buFont typeface="+mj-lt"/>
              <a:buAutoNum type="arabicPeriod"/>
            </a:pPr>
            <a:r>
              <a:rPr lang="en-US" dirty="0"/>
              <a:t>Log in to </a:t>
            </a:r>
            <a:r>
              <a:rPr lang="en-US" u="sng" dirty="0">
                <a:hlinkClick r:id="rId4"/>
              </a:rPr>
              <a:t>MyAccess</a:t>
            </a:r>
            <a:r>
              <a:rPr lang="en-US" dirty="0"/>
              <a:t> </a:t>
            </a:r>
          </a:p>
          <a:p>
            <a:pPr marL="514350" indent="-514350">
              <a:buFont typeface="+mj-lt"/>
              <a:buAutoNum type="arabicPeriod"/>
            </a:pPr>
            <a:r>
              <a:rPr lang="en-US" dirty="0"/>
              <a:t>If you don’t see Zoom in the list of apps, click </a:t>
            </a:r>
            <a:r>
              <a:rPr lang="en-US" b="1" dirty="0"/>
              <a:t>Manage Favorites</a:t>
            </a:r>
          </a:p>
          <a:p>
            <a:pPr marL="514350" lvl="0" indent="-514350">
              <a:buFont typeface="+mj-lt"/>
              <a:buAutoNum type="arabicPeriod"/>
            </a:pPr>
            <a:r>
              <a:rPr lang="en-US" dirty="0"/>
              <a:t>Click </a:t>
            </a:r>
            <a:r>
              <a:rPr lang="en-US" b="1" dirty="0"/>
              <a:t>Zoom</a:t>
            </a:r>
            <a:r>
              <a:rPr lang="en-US" dirty="0"/>
              <a:t>, then click </a:t>
            </a:r>
            <a:r>
              <a:rPr lang="en-US" b="1" dirty="0"/>
              <a:t>LOGIN </a:t>
            </a:r>
            <a:r>
              <a:rPr lang="en-US" dirty="0"/>
              <a:t>in the upper-right </a:t>
            </a:r>
          </a:p>
          <a:p>
            <a:pPr marL="514350" lvl="0" indent="-514350">
              <a:buFont typeface="+mj-lt"/>
              <a:buAutoNum type="arabicPeriod"/>
            </a:pPr>
            <a:r>
              <a:rPr lang="en-US" dirty="0"/>
              <a:t>Start your meeting via the Zoom site or click an Outlook meeting link</a:t>
            </a:r>
          </a:p>
        </p:txBody>
      </p:sp>
      <p:pic>
        <p:nvPicPr>
          <p:cNvPr id="6" name="Picture 5" descr="A picture containing drawing&#10;&#10;Description automatically generated">
            <a:extLst>
              <a:ext uri="{FF2B5EF4-FFF2-40B4-BE49-F238E27FC236}">
                <a16:creationId xmlns:a16="http://schemas.microsoft.com/office/drawing/2014/main" id="{B9D672CD-804F-CE4A-A1CE-60EBA6CAF0C3}"/>
              </a:ext>
            </a:extLst>
          </p:cNvPr>
          <p:cNvPicPr>
            <a:picLocks noChangeAspect="1"/>
          </p:cNvPicPr>
          <p:nvPr/>
        </p:nvPicPr>
        <p:blipFill>
          <a:blip r:embed="rId5"/>
          <a:stretch>
            <a:fillRect/>
          </a:stretch>
        </p:blipFill>
        <p:spPr>
          <a:xfrm>
            <a:off x="10649153" y="853418"/>
            <a:ext cx="506686" cy="348975"/>
          </a:xfrm>
          <a:prstGeom prst="rect">
            <a:avLst/>
          </a:prstGeom>
        </p:spPr>
      </p:pic>
    </p:spTree>
    <p:extLst>
      <p:ext uri="{BB962C8B-B14F-4D97-AF65-F5344CB8AC3E}">
        <p14:creationId xmlns:p14="http://schemas.microsoft.com/office/powerpoint/2010/main" val="65579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F4CD02-CB4E-9247-A9E9-1AFD8933EF78}"/>
              </a:ext>
            </a:extLst>
          </p:cNvPr>
          <p:cNvSpPr/>
          <p:nvPr/>
        </p:nvSpPr>
        <p:spPr>
          <a:xfrm>
            <a:off x="4024599" y="1825625"/>
            <a:ext cx="4142801" cy="2554545"/>
          </a:xfrm>
          <a:prstGeom prst="rect">
            <a:avLst/>
          </a:prstGeom>
          <a:noFill/>
        </p:spPr>
        <p:txBody>
          <a:bodyPr wrap="none" lIns="91440" tIns="45720" rIns="91440" bIns="45720">
            <a:spAutoFit/>
          </a:bodyPr>
          <a:lstStyle/>
          <a:p>
            <a:pPr algn="ctr"/>
            <a:r>
              <a:rPr lang="en-US" sz="8000" dirty="0">
                <a:ln w="0"/>
                <a:solidFill>
                  <a:schemeClr val="accent1"/>
                </a:solidFill>
                <a:effectLst>
                  <a:outerShdw blurRad="38100" dist="25400" dir="5400000" algn="ctr" rotWithShape="0">
                    <a:srgbClr val="6E747A">
                      <a:alpha val="43000"/>
                    </a:srgbClr>
                  </a:outerShdw>
                </a:effectLst>
              </a:rPr>
              <a:t>Part 4</a:t>
            </a:r>
            <a:br>
              <a:rPr lang="en-US" sz="8000" dirty="0">
                <a:ln w="0"/>
                <a:solidFill>
                  <a:schemeClr val="accent1"/>
                </a:solidFill>
                <a:effectLst>
                  <a:outerShdw blurRad="38100" dist="25400" dir="5400000" algn="ctr" rotWithShape="0">
                    <a:srgbClr val="6E747A">
                      <a:alpha val="43000"/>
                    </a:srgbClr>
                  </a:outerShdw>
                </a:effectLst>
              </a:rPr>
            </a:br>
            <a:r>
              <a:rPr lang="en-US" sz="8000" dirty="0">
                <a:ln w="0"/>
                <a:solidFill>
                  <a:schemeClr val="accent1"/>
                </a:solidFill>
                <a:effectLst>
                  <a:outerShdw blurRad="38100" dist="25400" dir="5400000" algn="ctr" rotWithShape="0">
                    <a:srgbClr val="6E747A">
                      <a:alpha val="43000"/>
                    </a:srgbClr>
                  </a:outerShdw>
                </a:effectLst>
              </a:rPr>
              <a:t>Use polls </a:t>
            </a:r>
          </a:p>
        </p:txBody>
      </p:sp>
    </p:spTree>
    <p:extLst>
      <p:ext uri="{BB962C8B-B14F-4D97-AF65-F5344CB8AC3E}">
        <p14:creationId xmlns:p14="http://schemas.microsoft.com/office/powerpoint/2010/main" val="37935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Create Zoom polls </a:t>
            </a:r>
            <a:r>
              <a:rPr lang="en-US" dirty="0"/>
              <a:t>(Hear it!   )</a:t>
            </a: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a:xfrm>
            <a:off x="838200" y="1697289"/>
            <a:ext cx="10515600" cy="4351338"/>
          </a:xfrm>
        </p:spPr>
        <p:txBody>
          <a:bodyPr>
            <a:normAutofit/>
          </a:bodyPr>
          <a:lstStyle/>
          <a:p>
            <a:pPr marL="457200" indent="-457200">
              <a:buFont typeface="+mj-lt"/>
              <a:buAutoNum type="arabicPeriod"/>
            </a:pPr>
            <a:r>
              <a:rPr lang="en-US" dirty="0"/>
              <a:t>Only 2 question types: single choice, multiple choice</a:t>
            </a:r>
          </a:p>
          <a:p>
            <a:pPr marL="457200" indent="-457200">
              <a:buFont typeface="+mj-lt"/>
              <a:buAutoNum type="arabicPeriod"/>
            </a:pPr>
            <a:r>
              <a:rPr lang="en-US" dirty="0"/>
              <a:t>You can only create &amp; edit polls for meetings created using </a:t>
            </a:r>
            <a:br>
              <a:rPr lang="en-US" dirty="0"/>
            </a:br>
            <a:r>
              <a:rPr lang="en-US" dirty="0"/>
              <a:t>your own Zoom account</a:t>
            </a:r>
          </a:p>
          <a:p>
            <a:pPr marL="457200" indent="-457200">
              <a:buFont typeface="+mj-lt"/>
              <a:buAutoNum type="arabicPeriod"/>
            </a:pPr>
            <a:r>
              <a:rPr lang="en-US" dirty="0"/>
              <a:t>Hosts &amp; co-hosts can launch polls</a:t>
            </a:r>
          </a:p>
          <a:p>
            <a:pPr marL="0" indent="0">
              <a:buNone/>
            </a:pPr>
            <a:endParaRPr lang="en-US" dirty="0"/>
          </a:p>
          <a:p>
            <a:pPr marL="457200" indent="-457200">
              <a:buFont typeface="+mj-lt"/>
              <a:buAutoNum type="arabicPeriod"/>
            </a:pPr>
            <a:endParaRPr lang="en-US" dirty="0"/>
          </a:p>
        </p:txBody>
      </p:sp>
      <p:pic>
        <p:nvPicPr>
          <p:cNvPr id="6" name="Picture 5">
            <a:extLst>
              <a:ext uri="{FF2B5EF4-FFF2-40B4-BE49-F238E27FC236}">
                <a16:creationId xmlns:a16="http://schemas.microsoft.com/office/drawing/2014/main" id="{A8410999-98D8-1246-82BE-1EF3F9E59F76}"/>
              </a:ext>
            </a:extLst>
          </p:cNvPr>
          <p:cNvPicPr>
            <a:picLocks noChangeAspect="1"/>
          </p:cNvPicPr>
          <p:nvPr/>
        </p:nvPicPr>
        <p:blipFill>
          <a:blip r:embed="rId3"/>
          <a:stretch>
            <a:fillRect/>
          </a:stretch>
        </p:blipFill>
        <p:spPr>
          <a:xfrm>
            <a:off x="7021416" y="809373"/>
            <a:ext cx="317500" cy="444500"/>
          </a:xfrm>
          <a:prstGeom prst="rect">
            <a:avLst/>
          </a:prstGeom>
        </p:spPr>
      </p:pic>
    </p:spTree>
    <p:extLst>
      <p:ext uri="{BB962C8B-B14F-4D97-AF65-F5344CB8AC3E}">
        <p14:creationId xmlns:p14="http://schemas.microsoft.com/office/powerpoint/2010/main" val="401695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Use Bridges default polls </a:t>
            </a:r>
            <a:r>
              <a:rPr lang="en-US" dirty="0"/>
              <a:t>(See it!     )</a:t>
            </a: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p:txBody>
          <a:bodyPr>
            <a:normAutofit/>
          </a:bodyPr>
          <a:lstStyle/>
          <a:p>
            <a:pPr marL="457200" indent="-457200">
              <a:buFont typeface="+mj-lt"/>
              <a:buAutoNum type="arabicPeriod"/>
            </a:pPr>
            <a:r>
              <a:rPr lang="en-US" dirty="0"/>
              <a:t>For classes in the Bridges curriculum, create poll slides</a:t>
            </a:r>
          </a:p>
          <a:p>
            <a:pPr marL="914400" lvl="1" indent="-457200">
              <a:buFont typeface="+mj-lt"/>
              <a:buAutoNum type="arabicPeriod"/>
            </a:pPr>
            <a:r>
              <a:rPr lang="en-US" dirty="0"/>
              <a:t>State the poll question</a:t>
            </a:r>
          </a:p>
          <a:p>
            <a:pPr marL="914400" lvl="1" indent="-457200">
              <a:buFont typeface="+mj-lt"/>
              <a:buAutoNum type="arabicPeriod"/>
            </a:pPr>
            <a:r>
              <a:rPr lang="en-US" dirty="0"/>
              <a:t>Provide answer choices A – E or True/False</a:t>
            </a:r>
          </a:p>
          <a:p>
            <a:pPr marL="457200" indent="-457200">
              <a:buFont typeface="+mj-lt"/>
              <a:buAutoNum type="arabicPeriod"/>
            </a:pPr>
            <a:r>
              <a:rPr lang="en-US" dirty="0"/>
              <a:t>Default poll types:</a:t>
            </a:r>
          </a:p>
          <a:p>
            <a:pPr marL="914400" lvl="1" indent="-457200">
              <a:buFont typeface="+mj-lt"/>
              <a:buAutoNum type="arabicPeriod"/>
            </a:pPr>
            <a:r>
              <a:rPr lang="en-US" dirty="0"/>
              <a:t>Multiple Choice - One Answer</a:t>
            </a:r>
          </a:p>
          <a:p>
            <a:pPr marL="914400" lvl="1" indent="-457200">
              <a:buFont typeface="+mj-lt"/>
              <a:buAutoNum type="arabicPeriod"/>
            </a:pPr>
            <a:r>
              <a:rPr lang="en-US" dirty="0"/>
              <a:t>Multiple Choice - more than one answer</a:t>
            </a:r>
          </a:p>
          <a:p>
            <a:pPr marL="914400" lvl="1" indent="-457200">
              <a:buFont typeface="+mj-lt"/>
              <a:buAutoNum type="arabicPeriod"/>
            </a:pPr>
            <a:r>
              <a:rPr lang="en-US" dirty="0"/>
              <a:t>True-False</a:t>
            </a:r>
          </a:p>
          <a:p>
            <a:pPr marL="457200" indent="-457200">
              <a:buFont typeface="+mj-lt"/>
              <a:buAutoNum type="arabicPeriod"/>
            </a:pPr>
            <a:r>
              <a:rPr lang="en-US" dirty="0"/>
              <a:t>During the Zoom meeting, click </a:t>
            </a:r>
          </a:p>
          <a:p>
            <a:pPr marL="457200" indent="-457200">
              <a:buFont typeface="+mj-lt"/>
              <a:buAutoNum type="arabicPeriod"/>
            </a:pPr>
            <a:r>
              <a:rPr lang="en-US" dirty="0"/>
              <a:t>Use the drop-down menu to select the poll, then click </a:t>
            </a:r>
          </a:p>
        </p:txBody>
      </p:sp>
      <p:sp>
        <p:nvSpPr>
          <p:cNvPr id="5" name="Rounded Rectangle 4">
            <a:extLst>
              <a:ext uri="{FF2B5EF4-FFF2-40B4-BE49-F238E27FC236}">
                <a16:creationId xmlns:a16="http://schemas.microsoft.com/office/drawing/2014/main" id="{A4857816-1A0C-7F4B-89F1-E3D4225C7963}"/>
              </a:ext>
            </a:extLst>
          </p:cNvPr>
          <p:cNvSpPr/>
          <p:nvPr/>
        </p:nvSpPr>
        <p:spPr>
          <a:xfrm>
            <a:off x="9344026" y="232602"/>
            <a:ext cx="2560598" cy="39261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Practice recommended</a:t>
            </a:r>
          </a:p>
        </p:txBody>
      </p:sp>
      <p:pic>
        <p:nvPicPr>
          <p:cNvPr id="8" name="Picture 7" descr="A picture containing drawing&#10;&#10;Description generated with very high confidence">
            <a:extLst>
              <a:ext uri="{FF2B5EF4-FFF2-40B4-BE49-F238E27FC236}">
                <a16:creationId xmlns:a16="http://schemas.microsoft.com/office/drawing/2014/main" id="{199C5E3A-2FA2-504D-8397-D33706E06750}"/>
              </a:ext>
            </a:extLst>
          </p:cNvPr>
          <p:cNvPicPr>
            <a:picLocks noChangeAspect="1"/>
          </p:cNvPicPr>
          <p:nvPr/>
        </p:nvPicPr>
        <p:blipFill>
          <a:blip r:embed="rId3"/>
          <a:stretch>
            <a:fillRect/>
          </a:stretch>
        </p:blipFill>
        <p:spPr>
          <a:xfrm>
            <a:off x="8223744" y="894043"/>
            <a:ext cx="555577" cy="267726"/>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1E3A8490-2570-9844-953A-C3DBA2943E92}"/>
              </a:ext>
            </a:extLst>
          </p:cNvPr>
          <p:cNvPicPr>
            <a:picLocks noChangeAspect="1"/>
          </p:cNvPicPr>
          <p:nvPr/>
        </p:nvPicPr>
        <p:blipFill>
          <a:blip r:embed="rId4"/>
          <a:stretch>
            <a:fillRect/>
          </a:stretch>
        </p:blipFill>
        <p:spPr>
          <a:xfrm>
            <a:off x="6055435" y="4593288"/>
            <a:ext cx="635000" cy="635000"/>
          </a:xfrm>
          <a:prstGeom prst="rect">
            <a:avLst/>
          </a:prstGeom>
        </p:spPr>
      </p:pic>
      <p:pic>
        <p:nvPicPr>
          <p:cNvPr id="11" name="Picture 10">
            <a:extLst>
              <a:ext uri="{FF2B5EF4-FFF2-40B4-BE49-F238E27FC236}">
                <a16:creationId xmlns:a16="http://schemas.microsoft.com/office/drawing/2014/main" id="{D5E1D765-8E08-7E43-8BC7-13C91369F6C1}"/>
              </a:ext>
            </a:extLst>
          </p:cNvPr>
          <p:cNvPicPr>
            <a:picLocks noChangeAspect="1"/>
          </p:cNvPicPr>
          <p:nvPr/>
        </p:nvPicPr>
        <p:blipFill>
          <a:blip r:embed="rId5"/>
          <a:stretch>
            <a:fillRect/>
          </a:stretch>
        </p:blipFill>
        <p:spPr>
          <a:xfrm>
            <a:off x="9280360" y="5276414"/>
            <a:ext cx="2133600" cy="533400"/>
          </a:xfrm>
          <a:prstGeom prst="rect">
            <a:avLst/>
          </a:prstGeom>
        </p:spPr>
      </p:pic>
    </p:spTree>
    <p:extLst>
      <p:ext uri="{BB962C8B-B14F-4D97-AF65-F5344CB8AC3E}">
        <p14:creationId xmlns:p14="http://schemas.microsoft.com/office/powerpoint/2010/main" val="1330214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a:xfrm>
            <a:off x="838200" y="365125"/>
            <a:ext cx="12050486" cy="1325563"/>
          </a:xfrm>
        </p:spPr>
        <p:txBody>
          <a:bodyPr/>
          <a:lstStyle/>
          <a:p>
            <a:r>
              <a:rPr lang="en-US" b="1"/>
              <a:t>Default poll slide template </a:t>
            </a:r>
            <a:r>
              <a:rPr lang="en-US" sz="2800" b="1"/>
              <a:t>(Multiple Choice - One Answer)</a:t>
            </a:r>
            <a:r>
              <a:rPr lang="en-US" sz="2800" dirty="0"/>
              <a:t> </a:t>
            </a: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a:xfrm>
            <a:off x="838200" y="1825625"/>
            <a:ext cx="11026698" cy="4351338"/>
          </a:xfrm>
        </p:spPr>
        <p:txBody>
          <a:bodyPr>
            <a:normAutofit/>
          </a:bodyPr>
          <a:lstStyle/>
          <a:p>
            <a:r>
              <a:rPr lang="en-US" sz="3600" dirty="0">
                <a:solidFill>
                  <a:schemeClr val="accent1"/>
                </a:solidFill>
              </a:rPr>
              <a:t>QUESTION HERE? (Choose 1)</a:t>
            </a:r>
          </a:p>
          <a:p>
            <a:pPr marL="514350" indent="-514350">
              <a:buFont typeface="+mj-lt"/>
              <a:buAutoNum type="alphaUcPeriod"/>
            </a:pPr>
            <a:r>
              <a:rPr lang="en-US" dirty="0"/>
              <a:t>Answer choice</a:t>
            </a:r>
          </a:p>
          <a:p>
            <a:pPr marL="514350" indent="-514350">
              <a:buFont typeface="+mj-lt"/>
              <a:buAutoNum type="alphaUcPeriod"/>
            </a:pPr>
            <a:r>
              <a:rPr lang="en-US" dirty="0"/>
              <a:t>Answer choice</a:t>
            </a:r>
          </a:p>
          <a:p>
            <a:pPr marL="514350" indent="-514350">
              <a:buFont typeface="+mj-lt"/>
              <a:buAutoNum type="alphaUcPeriod"/>
            </a:pPr>
            <a:r>
              <a:rPr lang="en-US" dirty="0"/>
              <a:t>Answer choice</a:t>
            </a:r>
          </a:p>
          <a:p>
            <a:pPr marL="514350" indent="-514350">
              <a:buFont typeface="+mj-lt"/>
              <a:buAutoNum type="alphaUcPeriod"/>
            </a:pPr>
            <a:r>
              <a:rPr lang="en-US" dirty="0"/>
              <a:t>Answer choice</a:t>
            </a:r>
          </a:p>
          <a:p>
            <a:pPr marL="514350" indent="-514350">
              <a:buFont typeface="+mj-lt"/>
              <a:buAutoNum type="alphaUcPeriod"/>
            </a:pPr>
            <a:r>
              <a:rPr lang="en-US" dirty="0"/>
              <a:t>Answer choice</a:t>
            </a:r>
          </a:p>
          <a:p>
            <a:pPr marL="0" indent="0">
              <a:buNone/>
            </a:pPr>
            <a:endParaRPr lang="en-US" dirty="0"/>
          </a:p>
        </p:txBody>
      </p:sp>
    </p:spTree>
    <p:extLst>
      <p:ext uri="{BB962C8B-B14F-4D97-AF65-F5344CB8AC3E}">
        <p14:creationId xmlns:p14="http://schemas.microsoft.com/office/powerpoint/2010/main" val="384735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a:xfrm>
            <a:off x="838199" y="365125"/>
            <a:ext cx="11091863" cy="1325563"/>
          </a:xfrm>
        </p:spPr>
        <p:txBody>
          <a:bodyPr/>
          <a:lstStyle/>
          <a:p>
            <a:r>
              <a:rPr lang="en-US" b="1" dirty="0"/>
              <a:t>Which </a:t>
            </a:r>
            <a:r>
              <a:rPr lang="en-US" b="1" dirty="0">
                <a:solidFill>
                  <a:srgbClr val="FF0000"/>
                </a:solidFill>
              </a:rPr>
              <a:t>1</a:t>
            </a:r>
            <a:r>
              <a:rPr lang="en-US" b="1" dirty="0"/>
              <a:t> of the following Zoom tools </a:t>
            </a:r>
            <a:br>
              <a:rPr lang="en-US" b="1" dirty="0"/>
            </a:br>
            <a:r>
              <a:rPr lang="en-US" b="1" dirty="0">
                <a:solidFill>
                  <a:srgbClr val="FF0000"/>
                </a:solidFill>
              </a:rPr>
              <a:t>is the best </a:t>
            </a:r>
            <a:r>
              <a:rPr lang="en-US" b="1" dirty="0"/>
              <a:t>alternative to polling? </a:t>
            </a:r>
            <a:r>
              <a:rPr lang="en-US" dirty="0"/>
              <a:t>(Poll it!    )</a:t>
            </a:r>
          </a:p>
        </p:txBody>
      </p:sp>
      <p:sp>
        <p:nvSpPr>
          <p:cNvPr id="7" name="TextBox 6">
            <a:extLst>
              <a:ext uri="{FF2B5EF4-FFF2-40B4-BE49-F238E27FC236}">
                <a16:creationId xmlns:a16="http://schemas.microsoft.com/office/drawing/2014/main" id="{E35F4F79-F7B4-6845-B913-12FCA185463E}"/>
              </a:ext>
            </a:extLst>
          </p:cNvPr>
          <p:cNvSpPr txBox="1"/>
          <p:nvPr/>
        </p:nvSpPr>
        <p:spPr>
          <a:xfrm>
            <a:off x="838199" y="1913467"/>
            <a:ext cx="10397066" cy="4247317"/>
          </a:xfrm>
          <a:prstGeom prst="rect">
            <a:avLst/>
          </a:prstGeom>
          <a:noFill/>
        </p:spPr>
        <p:txBody>
          <a:bodyPr wrap="square" rtlCol="0">
            <a:spAutoFit/>
          </a:bodyPr>
          <a:lstStyle/>
          <a:p>
            <a:pPr marL="514350" indent="-514350">
              <a:buFont typeface="+mj-lt"/>
              <a:buAutoNum type="alphaUcPeriod"/>
            </a:pPr>
            <a:r>
              <a:rPr lang="en-US" sz="5400" dirty="0"/>
              <a:t> Reactions</a:t>
            </a:r>
          </a:p>
          <a:p>
            <a:pPr marL="514350" indent="-514350">
              <a:buFont typeface="+mj-lt"/>
              <a:buAutoNum type="alphaUcPeriod"/>
            </a:pPr>
            <a:r>
              <a:rPr lang="en-US" sz="5400" dirty="0"/>
              <a:t> Chat</a:t>
            </a:r>
          </a:p>
          <a:p>
            <a:pPr marL="514350" indent="-514350">
              <a:buFont typeface="+mj-lt"/>
              <a:buAutoNum type="alphaUcPeriod"/>
            </a:pPr>
            <a:r>
              <a:rPr lang="en-US" sz="5400" dirty="0"/>
              <a:t> Video</a:t>
            </a:r>
          </a:p>
          <a:p>
            <a:pPr marL="514350" indent="-514350">
              <a:buFont typeface="+mj-lt"/>
              <a:buAutoNum type="alphaUcPeriod"/>
            </a:pPr>
            <a:r>
              <a:rPr lang="en-US" sz="5400" dirty="0"/>
              <a:t> Audio</a:t>
            </a:r>
          </a:p>
          <a:p>
            <a:pPr marL="514350" indent="-514350">
              <a:buFont typeface="+mj-lt"/>
              <a:buAutoNum type="alphaUcPeriod"/>
            </a:pPr>
            <a:r>
              <a:rPr lang="en-US" sz="5400" dirty="0"/>
              <a:t> Annotation</a:t>
            </a:r>
          </a:p>
        </p:txBody>
      </p:sp>
      <p:pic>
        <p:nvPicPr>
          <p:cNvPr id="6" name="Picture 5" descr="A picture containing ax, clipart&#10;&#10;Description automatically generated">
            <a:extLst>
              <a:ext uri="{FF2B5EF4-FFF2-40B4-BE49-F238E27FC236}">
                <a16:creationId xmlns:a16="http://schemas.microsoft.com/office/drawing/2014/main" id="{590A4FAA-1033-A84D-880B-AA9E18C81F76}"/>
              </a:ext>
            </a:extLst>
          </p:cNvPr>
          <p:cNvPicPr>
            <a:picLocks noChangeAspect="1"/>
          </p:cNvPicPr>
          <p:nvPr/>
        </p:nvPicPr>
        <p:blipFill>
          <a:blip r:embed="rId3"/>
          <a:stretch>
            <a:fillRect/>
          </a:stretch>
        </p:blipFill>
        <p:spPr>
          <a:xfrm>
            <a:off x="10033696" y="1040432"/>
            <a:ext cx="438063" cy="476155"/>
          </a:xfrm>
          <a:prstGeom prst="rect">
            <a:avLst/>
          </a:prstGeom>
        </p:spPr>
      </p:pic>
    </p:spTree>
    <p:extLst>
      <p:ext uri="{BB962C8B-B14F-4D97-AF65-F5344CB8AC3E}">
        <p14:creationId xmlns:p14="http://schemas.microsoft.com/office/powerpoint/2010/main" val="3670060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Run </a:t>
            </a:r>
            <a:r>
              <a:rPr lang="en-US" b="1" dirty="0" err="1"/>
              <a:t>Poll Everywhere</a:t>
            </a:r>
            <a:r>
              <a:rPr lang="en-US" b="1" dirty="0"/>
              <a:t> polls </a:t>
            </a:r>
            <a:r>
              <a:rPr lang="en-US" dirty="0"/>
              <a:t>(Hear it!   )</a:t>
            </a: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p:txBody>
          <a:bodyPr>
            <a:normAutofit/>
          </a:bodyPr>
          <a:lstStyle/>
          <a:p>
            <a:pPr marL="457200" indent="-457200">
              <a:buFont typeface="+mj-lt"/>
              <a:buAutoNum type="arabicPeriod"/>
            </a:pPr>
            <a:r>
              <a:rPr lang="en-US" dirty="0"/>
              <a:t>Log in to </a:t>
            </a:r>
            <a:r>
              <a:rPr lang="en-US" b="1" dirty="0"/>
              <a:t>MyAccess</a:t>
            </a:r>
            <a:r>
              <a:rPr lang="en-US" dirty="0"/>
              <a:t> to access</a:t>
            </a:r>
            <a:r>
              <a:rPr lang="en-US" dirty="0" err="1"/>
              <a:t> Poll Everywhere</a:t>
            </a:r>
            <a:r>
              <a:rPr lang="en-US" dirty="0"/>
              <a:t> </a:t>
            </a:r>
          </a:p>
          <a:p>
            <a:pPr marL="457200" indent="-457200">
              <a:buFont typeface="+mj-lt"/>
              <a:buAutoNum type="arabicPeriod"/>
            </a:pPr>
            <a:r>
              <a:rPr lang="en-US" dirty="0"/>
              <a:t>In Zoom, click </a:t>
            </a:r>
            <a:r>
              <a:rPr lang="en-US" b="1" dirty="0"/>
              <a:t>Share Screen </a:t>
            </a:r>
            <a:r>
              <a:rPr lang="en-US" dirty="0"/>
              <a:t>and share your entire desktop</a:t>
            </a:r>
          </a:p>
          <a:p>
            <a:pPr marL="457200" indent="-457200">
              <a:buFont typeface="+mj-lt"/>
              <a:buAutoNum type="arabicPeriod"/>
            </a:pPr>
            <a:r>
              <a:rPr lang="en-US" dirty="0"/>
              <a:t>Run polls from the Poll Everywhere Web site if necessary</a:t>
            </a:r>
          </a:p>
          <a:p>
            <a:pPr marL="457200" indent="-457200">
              <a:buFont typeface="+mj-lt"/>
              <a:buAutoNum type="arabicPeriod"/>
            </a:pPr>
            <a:endParaRPr lang="en-US" dirty="0"/>
          </a:p>
          <a:p>
            <a:pPr marL="457200" indent="-457200">
              <a:buFont typeface="+mj-lt"/>
              <a:buAutoNum type="arabicPeriod"/>
            </a:pPr>
            <a:endParaRPr lang="en-US" dirty="0"/>
          </a:p>
        </p:txBody>
      </p:sp>
      <p:sp>
        <p:nvSpPr>
          <p:cNvPr id="5" name="Rounded Rectangle 4">
            <a:extLst>
              <a:ext uri="{FF2B5EF4-FFF2-40B4-BE49-F238E27FC236}">
                <a16:creationId xmlns:a16="http://schemas.microsoft.com/office/drawing/2014/main" id="{A4857816-1A0C-7F4B-89F1-E3D4225C7963}"/>
              </a:ext>
            </a:extLst>
          </p:cNvPr>
          <p:cNvSpPr/>
          <p:nvPr/>
        </p:nvSpPr>
        <p:spPr>
          <a:xfrm>
            <a:off x="9344026" y="232602"/>
            <a:ext cx="2560598" cy="39261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Practice recommended</a:t>
            </a:r>
          </a:p>
        </p:txBody>
      </p:sp>
      <p:pic>
        <p:nvPicPr>
          <p:cNvPr id="7" name="Picture 6">
            <a:extLst>
              <a:ext uri="{FF2B5EF4-FFF2-40B4-BE49-F238E27FC236}">
                <a16:creationId xmlns:a16="http://schemas.microsoft.com/office/drawing/2014/main" id="{A69840EA-D9FA-3745-841E-0CFD135B86B6}"/>
              </a:ext>
            </a:extLst>
          </p:cNvPr>
          <p:cNvPicPr>
            <a:picLocks noChangeAspect="1"/>
          </p:cNvPicPr>
          <p:nvPr/>
        </p:nvPicPr>
        <p:blipFill>
          <a:blip r:embed="rId3"/>
          <a:stretch>
            <a:fillRect/>
          </a:stretch>
        </p:blipFill>
        <p:spPr>
          <a:xfrm>
            <a:off x="8733836" y="774126"/>
            <a:ext cx="317500" cy="4445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E77C28D7-CCA6-CA40-A195-70EB638061D0}"/>
              </a:ext>
            </a:extLst>
          </p:cNvPr>
          <p:cNvPicPr>
            <a:picLocks noChangeAspect="1"/>
          </p:cNvPicPr>
          <p:nvPr/>
        </p:nvPicPr>
        <p:blipFill>
          <a:blip r:embed="rId4"/>
          <a:stretch>
            <a:fillRect/>
          </a:stretch>
        </p:blipFill>
        <p:spPr>
          <a:xfrm>
            <a:off x="7138828" y="3915491"/>
            <a:ext cx="4612162" cy="2577384"/>
          </a:xfrm>
          <a:prstGeom prst="rect">
            <a:avLst/>
          </a:prstGeom>
          <a:ln w="9525">
            <a:solidFill>
              <a:schemeClr val="tx1"/>
            </a:solidFill>
          </a:ln>
        </p:spPr>
      </p:pic>
    </p:spTree>
    <p:extLst>
      <p:ext uri="{BB962C8B-B14F-4D97-AF65-F5344CB8AC3E}">
        <p14:creationId xmlns:p14="http://schemas.microsoft.com/office/powerpoint/2010/main" val="223501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0128D4-3B1E-524F-A9AD-6733D0560776}"/>
              </a:ext>
            </a:extLst>
          </p:cNvPr>
          <p:cNvSpPr/>
          <p:nvPr/>
        </p:nvSpPr>
        <p:spPr>
          <a:xfrm>
            <a:off x="4777191" y="1825625"/>
            <a:ext cx="2637645" cy="2554545"/>
          </a:xfrm>
          <a:prstGeom prst="rect">
            <a:avLst/>
          </a:prstGeom>
          <a:noFill/>
        </p:spPr>
        <p:txBody>
          <a:bodyPr wrap="none" lIns="91440" tIns="45720" rIns="91440" bIns="45720">
            <a:spAutoFit/>
          </a:bodyPr>
          <a:lstStyle/>
          <a:p>
            <a:pPr algn="ctr"/>
            <a:r>
              <a:rPr lang="en-US" sz="8000" dirty="0">
                <a:ln w="0"/>
                <a:solidFill>
                  <a:schemeClr val="accent1"/>
                </a:solidFill>
                <a:effectLst>
                  <a:outerShdw blurRad="38100" dist="25400" dir="5400000" algn="ctr" rotWithShape="0">
                    <a:srgbClr val="6E747A">
                      <a:alpha val="43000"/>
                    </a:srgbClr>
                  </a:outerShdw>
                </a:effectLst>
              </a:rPr>
              <a:t>Part 1</a:t>
            </a:r>
            <a:br>
              <a:rPr lang="en-US" sz="8000" dirty="0">
                <a:ln w="0"/>
                <a:solidFill>
                  <a:schemeClr val="accent1"/>
                </a:solidFill>
                <a:effectLst>
                  <a:outerShdw blurRad="38100" dist="25400" dir="5400000" algn="ctr" rotWithShape="0">
                    <a:srgbClr val="6E747A">
                      <a:alpha val="43000"/>
                    </a:srgbClr>
                  </a:outerShdw>
                </a:effectLst>
              </a:rPr>
            </a:br>
            <a:r>
              <a:rPr lang="en-US" sz="8000" dirty="0">
                <a:ln w="0"/>
                <a:solidFill>
                  <a:schemeClr val="accent1"/>
                </a:solidFill>
                <a:effectLst>
                  <a:outerShdw blurRad="38100" dist="25400" dir="5400000" algn="ctr" rotWithShape="0">
                    <a:srgbClr val="6E747A">
                      <a:alpha val="43000"/>
                    </a:srgbClr>
                  </a:outerShdw>
                </a:effectLst>
              </a:rPr>
              <a:t>Intro</a:t>
            </a:r>
          </a:p>
        </p:txBody>
      </p:sp>
    </p:spTree>
    <p:extLst>
      <p:ext uri="{BB962C8B-B14F-4D97-AF65-F5344CB8AC3E}">
        <p14:creationId xmlns:p14="http://schemas.microsoft.com/office/powerpoint/2010/main" val="3864838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outdoor, fence, sitting&#10;&#10;Description automatically generated">
            <a:extLst>
              <a:ext uri="{FF2B5EF4-FFF2-40B4-BE49-F238E27FC236}">
                <a16:creationId xmlns:a16="http://schemas.microsoft.com/office/drawing/2014/main" id="{BDE3B0CE-35F1-874A-90BA-BEC44080C496}"/>
              </a:ext>
            </a:extLst>
          </p:cNvPr>
          <p:cNvPicPr>
            <a:picLocks noChangeAspect="1"/>
          </p:cNvPicPr>
          <p:nvPr/>
        </p:nvPicPr>
        <p:blipFill>
          <a:blip r:embed="rId3"/>
          <a:stretch>
            <a:fillRect/>
          </a:stretch>
        </p:blipFill>
        <p:spPr>
          <a:xfrm>
            <a:off x="209729" y="139879"/>
            <a:ext cx="11798300" cy="6604000"/>
          </a:xfrm>
          <a:prstGeom prst="rect">
            <a:avLst/>
          </a:prstGeom>
        </p:spPr>
      </p:pic>
    </p:spTree>
    <p:extLst>
      <p:ext uri="{BB962C8B-B14F-4D97-AF65-F5344CB8AC3E}">
        <p14:creationId xmlns:p14="http://schemas.microsoft.com/office/powerpoint/2010/main" val="19472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F4CD02-CB4E-9247-A9E9-1AFD8933EF78}"/>
              </a:ext>
            </a:extLst>
          </p:cNvPr>
          <p:cNvSpPr/>
          <p:nvPr/>
        </p:nvSpPr>
        <p:spPr>
          <a:xfrm>
            <a:off x="1233835" y="1825625"/>
            <a:ext cx="9724330" cy="2554545"/>
          </a:xfrm>
          <a:prstGeom prst="rect">
            <a:avLst/>
          </a:prstGeom>
          <a:noFill/>
        </p:spPr>
        <p:txBody>
          <a:bodyPr wrap="none" lIns="91440" tIns="45720" rIns="91440" bIns="45720" anchor="t">
            <a:spAutoFit/>
          </a:bodyPr>
          <a:lstStyle/>
          <a:p>
            <a:pPr algn="ctr"/>
            <a:r>
              <a:rPr lang="en-US" sz="8000" dirty="0">
                <a:ln w="0"/>
                <a:solidFill>
                  <a:schemeClr val="accent1"/>
                </a:solidFill>
                <a:effectLst>
                  <a:outerShdw blurRad="38100" dist="25400" dir="5400000" algn="ctr" rotWithShape="0">
                    <a:srgbClr val="6E747A">
                      <a:alpha val="43000"/>
                    </a:srgbClr>
                  </a:outerShdw>
                </a:effectLst>
              </a:rPr>
              <a:t>Part 5</a:t>
            </a:r>
            <a:br>
              <a:rPr lang="en-US" sz="8000" dirty="0">
                <a:ln w="0"/>
                <a:solidFill>
                  <a:schemeClr val="accent1"/>
                </a:solidFill>
                <a:effectLst>
                  <a:outerShdw blurRad="38100" dist="25400" dir="5400000" algn="ctr" rotWithShape="0">
                    <a:srgbClr val="6E747A">
                      <a:alpha val="43000"/>
                    </a:srgbClr>
                  </a:outerShdw>
                </a:effectLst>
              </a:rPr>
            </a:br>
            <a:r>
              <a:rPr lang="en-US" sz="8000" dirty="0">
                <a:ln w="0"/>
                <a:solidFill>
                  <a:schemeClr val="accent1"/>
                </a:solidFill>
                <a:effectLst>
                  <a:outerShdw blurRad="38100" dist="25400" dir="5400000" algn="ctr" rotWithShape="0">
                    <a:srgbClr val="6E747A">
                      <a:alpha val="43000"/>
                    </a:srgbClr>
                  </a:outerShdw>
                </a:effectLst>
              </a:rPr>
              <a:t>Humanize your session</a:t>
            </a:r>
          </a:p>
        </p:txBody>
      </p:sp>
    </p:spTree>
    <p:extLst>
      <p:ext uri="{BB962C8B-B14F-4D97-AF65-F5344CB8AC3E}">
        <p14:creationId xmlns:p14="http://schemas.microsoft.com/office/powerpoint/2010/main" val="1764309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D83F-6F8D-E845-A7F7-469E4EAFAA97}"/>
              </a:ext>
            </a:extLst>
          </p:cNvPr>
          <p:cNvSpPr>
            <a:spLocks noGrp="1"/>
          </p:cNvSpPr>
          <p:nvPr>
            <p:ph type="title"/>
          </p:nvPr>
        </p:nvSpPr>
        <p:spPr/>
        <p:txBody>
          <a:bodyPr/>
          <a:lstStyle/>
          <a:p>
            <a:r>
              <a:rPr lang="en-US" b="1" dirty="0"/>
              <a:t>Humanize your Zoom session (Hear it!   )</a:t>
            </a:r>
          </a:p>
        </p:txBody>
      </p:sp>
      <p:sp>
        <p:nvSpPr>
          <p:cNvPr id="3" name="Content Placeholder 2">
            <a:extLst>
              <a:ext uri="{FF2B5EF4-FFF2-40B4-BE49-F238E27FC236}">
                <a16:creationId xmlns:a16="http://schemas.microsoft.com/office/drawing/2014/main" id="{6D5D7376-F125-7847-8073-B9BB38891673}"/>
              </a:ext>
            </a:extLst>
          </p:cNvPr>
          <p:cNvSpPr>
            <a:spLocks noGrp="1"/>
          </p:cNvSpPr>
          <p:nvPr>
            <p:ph idx="1"/>
          </p:nvPr>
        </p:nvSpPr>
        <p:spPr>
          <a:xfrm>
            <a:off x="838200" y="1825625"/>
            <a:ext cx="11061526" cy="4351338"/>
          </a:xfrm>
        </p:spPr>
        <p:txBody>
          <a:bodyPr/>
          <a:lstStyle/>
          <a:p>
            <a:pPr fontAlgn="base"/>
            <a:r>
              <a:rPr lang="en-US" dirty="0"/>
              <a:t>Show empathy for the learner​ by focusing on their needs and experiences </a:t>
            </a:r>
          </a:p>
          <a:p>
            <a:pPr fontAlgn="base"/>
            <a:r>
              <a:rPr lang="en-US" dirty="0"/>
              <a:t>Nurture connection, equity, and inclusion among learners and faculty​</a:t>
            </a:r>
          </a:p>
        </p:txBody>
      </p:sp>
      <p:pic>
        <p:nvPicPr>
          <p:cNvPr id="4" name="Picture 3">
            <a:extLst>
              <a:ext uri="{FF2B5EF4-FFF2-40B4-BE49-F238E27FC236}">
                <a16:creationId xmlns:a16="http://schemas.microsoft.com/office/drawing/2014/main" id="{4EDEB532-95F3-0645-B119-C0DBFF9BC2E9}"/>
              </a:ext>
            </a:extLst>
          </p:cNvPr>
          <p:cNvPicPr>
            <a:picLocks noChangeAspect="1"/>
          </p:cNvPicPr>
          <p:nvPr/>
        </p:nvPicPr>
        <p:blipFill>
          <a:blip r:embed="rId3"/>
          <a:stretch>
            <a:fillRect/>
          </a:stretch>
        </p:blipFill>
        <p:spPr>
          <a:xfrm>
            <a:off x="8261536" y="3732355"/>
            <a:ext cx="2765894" cy="2676672"/>
          </a:xfrm>
          <a:prstGeom prst="rect">
            <a:avLst/>
          </a:prstGeom>
        </p:spPr>
      </p:pic>
      <p:sp>
        <p:nvSpPr>
          <p:cNvPr id="6" name="TextBox 5">
            <a:extLst>
              <a:ext uri="{FF2B5EF4-FFF2-40B4-BE49-F238E27FC236}">
                <a16:creationId xmlns:a16="http://schemas.microsoft.com/office/drawing/2014/main" id="{AB38F00E-83C8-3B43-A5F6-90F3571431CF}"/>
              </a:ext>
            </a:extLst>
          </p:cNvPr>
          <p:cNvSpPr txBox="1"/>
          <p:nvPr/>
        </p:nvSpPr>
        <p:spPr>
          <a:xfrm>
            <a:off x="8555277" y="6327307"/>
            <a:ext cx="2472152" cy="246221"/>
          </a:xfrm>
          <a:prstGeom prst="rect">
            <a:avLst/>
          </a:prstGeom>
          <a:noFill/>
        </p:spPr>
        <p:txBody>
          <a:bodyPr wrap="none" rtlCol="0">
            <a:spAutoFit/>
          </a:bodyPr>
          <a:lstStyle/>
          <a:p>
            <a:r>
              <a:rPr lang="en-US" sz="1000"/>
              <a:t>Created by Loka Mariella from Noun Project</a:t>
            </a:r>
          </a:p>
        </p:txBody>
      </p:sp>
      <p:pic>
        <p:nvPicPr>
          <p:cNvPr id="7" name="Picture 6">
            <a:extLst>
              <a:ext uri="{FF2B5EF4-FFF2-40B4-BE49-F238E27FC236}">
                <a16:creationId xmlns:a16="http://schemas.microsoft.com/office/drawing/2014/main" id="{33DEAB15-0C38-A046-8587-07A383B4C0D5}"/>
              </a:ext>
            </a:extLst>
          </p:cNvPr>
          <p:cNvPicPr>
            <a:picLocks noChangeAspect="1"/>
          </p:cNvPicPr>
          <p:nvPr/>
        </p:nvPicPr>
        <p:blipFill>
          <a:blip r:embed="rId4"/>
          <a:stretch>
            <a:fillRect/>
          </a:stretch>
        </p:blipFill>
        <p:spPr>
          <a:xfrm>
            <a:off x="9519869" y="755552"/>
            <a:ext cx="317500" cy="444500"/>
          </a:xfrm>
          <a:prstGeom prst="rect">
            <a:avLst/>
          </a:prstGeom>
        </p:spPr>
      </p:pic>
    </p:spTree>
    <p:extLst>
      <p:ext uri="{BB962C8B-B14F-4D97-AF65-F5344CB8AC3E}">
        <p14:creationId xmlns:p14="http://schemas.microsoft.com/office/powerpoint/2010/main" val="123855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16D67-B493-FB49-8E93-904AF157AC38}"/>
              </a:ext>
            </a:extLst>
          </p:cNvPr>
          <p:cNvSpPr>
            <a:spLocks noGrp="1"/>
          </p:cNvSpPr>
          <p:nvPr>
            <p:ph idx="1"/>
          </p:nvPr>
        </p:nvSpPr>
        <p:spPr>
          <a:xfrm>
            <a:off x="838200" y="963036"/>
            <a:ext cx="10515600" cy="1889768"/>
          </a:xfrm>
        </p:spPr>
        <p:txBody>
          <a:bodyPr>
            <a:normAutofit lnSpcReduction="10000"/>
          </a:bodyPr>
          <a:lstStyle/>
          <a:p>
            <a:pPr marL="0" indent="0" algn="ctr">
              <a:buNone/>
            </a:pPr>
            <a:r>
              <a:rPr lang="en-US" sz="4400" dirty="0"/>
              <a:t>What are some techniques you’ve noticed in this session that create a more connected and inclusive experience?</a:t>
            </a:r>
          </a:p>
          <a:p>
            <a:pPr marL="0" indent="0" algn="ctr">
              <a:buNone/>
            </a:pPr>
            <a:endParaRPr lang="en-US" sz="4400" dirty="0"/>
          </a:p>
        </p:txBody>
      </p:sp>
      <p:pic>
        <p:nvPicPr>
          <p:cNvPr id="5" name="Picture 4" descr="Graphical user interface, application&#10;&#10;Description automatically generated">
            <a:extLst>
              <a:ext uri="{FF2B5EF4-FFF2-40B4-BE49-F238E27FC236}">
                <a16:creationId xmlns:a16="http://schemas.microsoft.com/office/drawing/2014/main" id="{D4AC92B6-C651-8A4C-B8AB-51AC47756BC1}"/>
              </a:ext>
            </a:extLst>
          </p:cNvPr>
          <p:cNvPicPr>
            <a:picLocks noChangeAspect="1"/>
          </p:cNvPicPr>
          <p:nvPr/>
        </p:nvPicPr>
        <p:blipFill>
          <a:blip r:embed="rId3"/>
          <a:stretch>
            <a:fillRect/>
          </a:stretch>
        </p:blipFill>
        <p:spPr>
          <a:xfrm>
            <a:off x="3842970" y="4481391"/>
            <a:ext cx="4106087" cy="2011484"/>
          </a:xfrm>
          <a:prstGeom prst="rect">
            <a:avLst/>
          </a:prstGeom>
        </p:spPr>
      </p:pic>
      <p:sp>
        <p:nvSpPr>
          <p:cNvPr id="4" name="TextBox 3">
            <a:extLst>
              <a:ext uri="{FF2B5EF4-FFF2-40B4-BE49-F238E27FC236}">
                <a16:creationId xmlns:a16="http://schemas.microsoft.com/office/drawing/2014/main" id="{31255939-A0E2-5746-9B22-FC705D48763F}"/>
              </a:ext>
            </a:extLst>
          </p:cNvPr>
          <p:cNvSpPr txBox="1"/>
          <p:nvPr/>
        </p:nvSpPr>
        <p:spPr>
          <a:xfrm>
            <a:off x="2548001" y="3631099"/>
            <a:ext cx="7155870" cy="1046440"/>
          </a:xfrm>
          <a:prstGeom prst="rect">
            <a:avLst/>
          </a:prstGeom>
          <a:noFill/>
        </p:spPr>
        <p:txBody>
          <a:bodyPr wrap="none" rtlCol="0">
            <a:spAutoFit/>
          </a:bodyPr>
          <a:lstStyle/>
          <a:p>
            <a:r>
              <a:rPr lang="en-US" sz="4400" dirty="0"/>
              <a:t>In </a:t>
            </a:r>
            <a:r>
              <a:rPr lang="en-US" sz="4400" b="1" dirty="0"/>
              <a:t>Reactions</a:t>
            </a:r>
            <a:r>
              <a:rPr lang="en-US" sz="4400" dirty="0"/>
              <a:t>, click </a:t>
            </a:r>
            <a:r>
              <a:rPr lang="en-US" sz="4400" b="1" dirty="0"/>
              <a:t>Raise Hand</a:t>
            </a:r>
            <a:endParaRPr lang="en-US" sz="4400" dirty="0"/>
          </a:p>
          <a:p>
            <a:endParaRPr lang="en-US"/>
          </a:p>
        </p:txBody>
      </p:sp>
    </p:spTree>
    <p:extLst>
      <p:ext uri="{BB962C8B-B14F-4D97-AF65-F5344CB8AC3E}">
        <p14:creationId xmlns:p14="http://schemas.microsoft.com/office/powerpoint/2010/main" val="3947344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F4CD02-CB4E-9247-A9E9-1AFD8933EF78}"/>
              </a:ext>
            </a:extLst>
          </p:cNvPr>
          <p:cNvSpPr/>
          <p:nvPr/>
        </p:nvSpPr>
        <p:spPr>
          <a:xfrm>
            <a:off x="3104223" y="1825625"/>
            <a:ext cx="5983562" cy="2554545"/>
          </a:xfrm>
          <a:prstGeom prst="rect">
            <a:avLst/>
          </a:prstGeom>
          <a:noFill/>
        </p:spPr>
        <p:txBody>
          <a:bodyPr wrap="none" lIns="91440" tIns="45720" rIns="91440" bIns="45720">
            <a:spAutoFit/>
          </a:bodyPr>
          <a:lstStyle/>
          <a:p>
            <a:pPr algn="ctr"/>
            <a:r>
              <a:rPr lang="en-US" sz="8000" dirty="0">
                <a:ln w="0"/>
                <a:solidFill>
                  <a:schemeClr val="accent1"/>
                </a:solidFill>
                <a:effectLst>
                  <a:outerShdw blurRad="38100" dist="25400" dir="5400000" algn="ctr" rotWithShape="0">
                    <a:srgbClr val="6E747A">
                      <a:alpha val="43000"/>
                    </a:srgbClr>
                  </a:outerShdw>
                </a:effectLst>
              </a:rPr>
              <a:t>Part 6</a:t>
            </a:r>
            <a:br>
              <a:rPr lang="en-US" sz="8000" dirty="0">
                <a:ln w="0"/>
                <a:solidFill>
                  <a:schemeClr val="accent1"/>
                </a:solidFill>
                <a:effectLst>
                  <a:outerShdw blurRad="38100" dist="25400" dir="5400000" algn="ctr" rotWithShape="0">
                    <a:srgbClr val="6E747A">
                      <a:alpha val="43000"/>
                    </a:srgbClr>
                  </a:outerShdw>
                </a:effectLst>
              </a:rPr>
            </a:br>
            <a:r>
              <a:rPr lang="en-US" sz="8000" dirty="0">
                <a:ln w="0"/>
                <a:solidFill>
                  <a:schemeClr val="accent1"/>
                </a:solidFill>
                <a:effectLst>
                  <a:outerShdw blurRad="38100" dist="25400" dir="5400000" algn="ctr" rotWithShape="0">
                    <a:srgbClr val="6E747A">
                      <a:alpha val="43000"/>
                    </a:srgbClr>
                  </a:outerShdw>
                </a:effectLst>
              </a:rPr>
              <a:t>Share content</a:t>
            </a:r>
          </a:p>
        </p:txBody>
      </p:sp>
    </p:spTree>
    <p:extLst>
      <p:ext uri="{BB962C8B-B14F-4D97-AF65-F5344CB8AC3E}">
        <p14:creationId xmlns:p14="http://schemas.microsoft.com/office/powerpoint/2010/main" val="669043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Share content </a:t>
            </a:r>
            <a:r>
              <a:rPr lang="en-US" dirty="0"/>
              <a:t>(Watch it!     )</a:t>
            </a:r>
            <a:r>
              <a:rPr lang="en-US" b="1" dirty="0"/>
              <a:t> </a:t>
            </a:r>
            <a:endParaRPr lang="en-US" dirty="0"/>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p:txBody>
          <a:bodyPr>
            <a:normAutofit/>
          </a:bodyPr>
          <a:lstStyle/>
          <a:p>
            <a:r>
              <a:rPr lang="en-US" dirty="0"/>
              <a:t>This </a:t>
            </a:r>
            <a:r>
              <a:rPr lang="en-US" dirty="0">
                <a:hlinkClick r:id="rId3"/>
              </a:rPr>
              <a:t>video</a:t>
            </a:r>
            <a:r>
              <a:rPr lang="en-US" dirty="0"/>
              <a:t> will show you how to share:</a:t>
            </a:r>
          </a:p>
          <a:p>
            <a:pPr marL="457200" indent="-457200">
              <a:buFont typeface="+mj-lt"/>
              <a:buAutoNum type="arabicPeriod"/>
            </a:pPr>
            <a:r>
              <a:rPr lang="en-US" dirty="0"/>
              <a:t>Computer sound</a:t>
            </a:r>
          </a:p>
          <a:p>
            <a:pPr marL="457200" indent="-457200">
              <a:buFont typeface="+mj-lt"/>
              <a:buAutoNum type="arabicPeriod"/>
            </a:pPr>
            <a:r>
              <a:rPr lang="en-US" dirty="0"/>
              <a:t>PowerPoint full screen</a:t>
            </a:r>
            <a:endParaRPr lang="en-US" b="1" dirty="0"/>
          </a:p>
          <a:p>
            <a:pPr marL="457200" indent="-457200">
              <a:buFont typeface="+mj-lt"/>
              <a:buAutoNum type="arabicPeriod"/>
            </a:pPr>
            <a:r>
              <a:rPr lang="en-US"/>
              <a:t>Portion of your screen</a:t>
            </a:r>
          </a:p>
          <a:p>
            <a:pPr marL="0" indent="0">
              <a:buNone/>
            </a:pPr>
            <a:endParaRPr lang="en-US" dirty="0"/>
          </a:p>
        </p:txBody>
      </p:sp>
      <p:pic>
        <p:nvPicPr>
          <p:cNvPr id="8" name="Picture 7" descr="A picture containing drawing&#10;&#10;Description automatically generated">
            <a:extLst>
              <a:ext uri="{FF2B5EF4-FFF2-40B4-BE49-F238E27FC236}">
                <a16:creationId xmlns:a16="http://schemas.microsoft.com/office/drawing/2014/main" id="{F317EA51-D8A3-8148-B926-12D81CB18658}"/>
              </a:ext>
            </a:extLst>
          </p:cNvPr>
          <p:cNvPicPr>
            <a:picLocks noChangeAspect="1"/>
          </p:cNvPicPr>
          <p:nvPr/>
        </p:nvPicPr>
        <p:blipFill>
          <a:blip r:embed="rId4"/>
          <a:stretch>
            <a:fillRect/>
          </a:stretch>
        </p:blipFill>
        <p:spPr>
          <a:xfrm>
            <a:off x="6498948" y="853418"/>
            <a:ext cx="506686" cy="348975"/>
          </a:xfrm>
          <a:prstGeom prst="rect">
            <a:avLst/>
          </a:prstGeom>
        </p:spPr>
      </p:pic>
    </p:spTree>
    <p:extLst>
      <p:ext uri="{BB962C8B-B14F-4D97-AF65-F5344CB8AC3E}">
        <p14:creationId xmlns:p14="http://schemas.microsoft.com/office/powerpoint/2010/main" val="458545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F4CD02-CB4E-9247-A9E9-1AFD8933EF78}"/>
              </a:ext>
            </a:extLst>
          </p:cNvPr>
          <p:cNvSpPr/>
          <p:nvPr/>
        </p:nvSpPr>
        <p:spPr>
          <a:xfrm>
            <a:off x="2706581" y="1825625"/>
            <a:ext cx="6778843" cy="2554545"/>
          </a:xfrm>
          <a:prstGeom prst="rect">
            <a:avLst/>
          </a:prstGeom>
          <a:noFill/>
        </p:spPr>
        <p:txBody>
          <a:bodyPr wrap="none" lIns="91440" tIns="45720" rIns="91440" bIns="45720">
            <a:spAutoFit/>
          </a:bodyPr>
          <a:lstStyle/>
          <a:p>
            <a:pPr algn="ctr"/>
            <a:r>
              <a:rPr lang="en-US" sz="8000" dirty="0">
                <a:ln w="0"/>
                <a:solidFill>
                  <a:schemeClr val="accent1"/>
                </a:solidFill>
                <a:effectLst>
                  <a:outerShdw blurRad="38100" dist="25400" dir="5400000" algn="ctr" rotWithShape="0">
                    <a:srgbClr val="6E747A">
                      <a:alpha val="43000"/>
                    </a:srgbClr>
                  </a:outerShdw>
                </a:effectLst>
              </a:rPr>
              <a:t>Part 7</a:t>
            </a:r>
            <a:br>
              <a:rPr lang="en-US" sz="8000" dirty="0">
                <a:ln w="0"/>
                <a:solidFill>
                  <a:schemeClr val="accent1"/>
                </a:solidFill>
                <a:effectLst>
                  <a:outerShdw blurRad="38100" dist="25400" dir="5400000" algn="ctr" rotWithShape="0">
                    <a:srgbClr val="6E747A">
                      <a:alpha val="43000"/>
                    </a:srgbClr>
                  </a:outerShdw>
                </a:effectLst>
              </a:rPr>
            </a:br>
            <a:r>
              <a:rPr lang="en-US" sz="8000" dirty="0">
                <a:ln w="0"/>
                <a:solidFill>
                  <a:schemeClr val="accent1"/>
                </a:solidFill>
                <a:effectLst>
                  <a:outerShdw blurRad="38100" dist="25400" dir="5400000" algn="ctr" rotWithShape="0">
                    <a:srgbClr val="6E747A">
                      <a:alpha val="43000"/>
                    </a:srgbClr>
                  </a:outerShdw>
                </a:effectLst>
              </a:rPr>
              <a:t>Closing remarks</a:t>
            </a:r>
          </a:p>
        </p:txBody>
      </p:sp>
    </p:spTree>
    <p:extLst>
      <p:ext uri="{BB962C8B-B14F-4D97-AF65-F5344CB8AC3E}">
        <p14:creationId xmlns:p14="http://schemas.microsoft.com/office/powerpoint/2010/main" val="3861897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Practice Zoom </a:t>
            </a:r>
            <a:r>
              <a:rPr lang="en-US" dirty="0"/>
              <a:t>(Hear it!   )</a:t>
            </a: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a:xfrm>
            <a:off x="838199" y="1825625"/>
            <a:ext cx="11070021" cy="4351338"/>
          </a:xfrm>
        </p:spPr>
        <p:txBody>
          <a:bodyPr>
            <a:normAutofit/>
          </a:bodyPr>
          <a:lstStyle/>
          <a:p>
            <a:pPr marL="514350" indent="-514350">
              <a:buFont typeface="+mj-lt"/>
              <a:buAutoNum type="arabicPeriod"/>
            </a:pPr>
            <a:r>
              <a:rPr lang="en-US" dirty="0"/>
              <a:t>Practice Zoom tools with colleagues and TAs</a:t>
            </a:r>
          </a:p>
          <a:p>
            <a:pPr marL="514350" indent="-514350">
              <a:buFont typeface="+mj-lt"/>
              <a:buAutoNum type="arabicPeriod"/>
            </a:pPr>
            <a:r>
              <a:rPr lang="en-US" dirty="0"/>
              <a:t>Join your own practice meeting using second device or computer</a:t>
            </a:r>
          </a:p>
          <a:p>
            <a:pPr marL="514350" indent="-514350">
              <a:buFont typeface="+mj-lt"/>
              <a:buAutoNum type="arabicPeriod"/>
            </a:pPr>
            <a:r>
              <a:rPr lang="en-US" dirty="0"/>
              <a:t>Rehearse your presentation using Zoom, especially if complex</a:t>
            </a:r>
          </a:p>
          <a:p>
            <a:pPr marL="514350" indent="-514350">
              <a:buFont typeface="+mj-lt"/>
              <a:buAutoNum type="arabicPeriod"/>
            </a:pPr>
            <a:r>
              <a:rPr lang="en-US" dirty="0"/>
              <a:t>Ask participants if they’re hearing &amp; seeing what you’re sharing</a:t>
            </a:r>
          </a:p>
          <a:p>
            <a:pPr marL="514350" indent="-514350">
              <a:buFont typeface="+mj-lt"/>
              <a:buAutoNum type="arabicPeriod"/>
            </a:pPr>
            <a:endParaRPr lang="en-US" dirty="0"/>
          </a:p>
        </p:txBody>
      </p:sp>
      <p:sp>
        <p:nvSpPr>
          <p:cNvPr id="6" name="Rounded Rectangle 5">
            <a:extLst>
              <a:ext uri="{FF2B5EF4-FFF2-40B4-BE49-F238E27FC236}">
                <a16:creationId xmlns:a16="http://schemas.microsoft.com/office/drawing/2014/main" id="{4F53B3B8-68C0-DB4C-B21B-665F5E639965}"/>
              </a:ext>
            </a:extLst>
          </p:cNvPr>
          <p:cNvSpPr/>
          <p:nvPr/>
        </p:nvSpPr>
        <p:spPr>
          <a:xfrm>
            <a:off x="9344026" y="232602"/>
            <a:ext cx="2560598" cy="39261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Practice recommended</a:t>
            </a:r>
          </a:p>
        </p:txBody>
      </p:sp>
      <p:pic>
        <p:nvPicPr>
          <p:cNvPr id="7" name="Picture 6">
            <a:extLst>
              <a:ext uri="{FF2B5EF4-FFF2-40B4-BE49-F238E27FC236}">
                <a16:creationId xmlns:a16="http://schemas.microsoft.com/office/drawing/2014/main" id="{E821A184-A80C-C44C-9421-56AE271A69B0}"/>
              </a:ext>
            </a:extLst>
          </p:cNvPr>
          <p:cNvPicPr>
            <a:picLocks noChangeAspect="1"/>
          </p:cNvPicPr>
          <p:nvPr/>
        </p:nvPicPr>
        <p:blipFill>
          <a:blip r:embed="rId3"/>
          <a:stretch>
            <a:fillRect/>
          </a:stretch>
        </p:blipFill>
        <p:spPr>
          <a:xfrm>
            <a:off x="6172419" y="774126"/>
            <a:ext cx="317500" cy="4445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818BD4A-2FCC-CC4D-8AA7-D837E9D1A648}"/>
              </a:ext>
            </a:extLst>
          </p:cNvPr>
          <p:cNvPicPr/>
          <p:nvPr/>
        </p:nvPicPr>
        <p:blipFill>
          <a:blip r:embed="rId4"/>
          <a:stretch>
            <a:fillRect/>
          </a:stretch>
        </p:blipFill>
        <p:spPr>
          <a:xfrm>
            <a:off x="4070678" y="4413138"/>
            <a:ext cx="4275500" cy="1670734"/>
          </a:xfrm>
          <a:prstGeom prst="rect">
            <a:avLst/>
          </a:prstGeom>
          <a:ln w="9525">
            <a:solidFill>
              <a:schemeClr val="tx1"/>
            </a:solidFill>
          </a:ln>
        </p:spPr>
      </p:pic>
    </p:spTree>
    <p:extLst>
      <p:ext uri="{BB962C8B-B14F-4D97-AF65-F5344CB8AC3E}">
        <p14:creationId xmlns:p14="http://schemas.microsoft.com/office/powerpoint/2010/main" val="3230222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Practice sharing in breakout room </a:t>
            </a:r>
            <a:r>
              <a:rPr lang="en-US" dirty="0"/>
              <a:t>(Hear it!   )</a:t>
            </a: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a:xfrm>
            <a:off x="838199" y="1825625"/>
            <a:ext cx="11070021" cy="4351338"/>
          </a:xfrm>
        </p:spPr>
        <p:txBody>
          <a:bodyPr>
            <a:normAutofit/>
          </a:bodyPr>
          <a:lstStyle/>
          <a:p>
            <a:pPr marL="514350" indent="-514350">
              <a:buFont typeface="+mj-lt"/>
              <a:buAutoNum type="arabicPeriod"/>
            </a:pPr>
            <a:r>
              <a:rPr lang="en-US" dirty="0"/>
              <a:t>Make sure you have these slides: </a:t>
            </a:r>
            <a:r>
              <a:rPr lang="en-US" dirty="0">
                <a:hlinkClick r:id="rId3"/>
              </a:rPr>
              <a:t>http://tiny.ucsf.edu/ze</a:t>
            </a:r>
            <a:endParaRPr lang="en-US" dirty="0"/>
          </a:p>
          <a:p>
            <a:pPr marL="514350" indent="-514350">
              <a:buFont typeface="+mj-lt"/>
              <a:buAutoNum type="arabicPeriod"/>
            </a:pPr>
            <a:r>
              <a:rPr lang="en-US" dirty="0"/>
              <a:t>Take turns sharing your computer sound, full screen, or part of screen</a:t>
            </a:r>
          </a:p>
          <a:p>
            <a:pPr lvl="1"/>
            <a:r>
              <a:rPr lang="en-US" dirty="0"/>
              <a:t>Or practice anything else you learned today</a:t>
            </a:r>
          </a:p>
          <a:p>
            <a:pPr marL="514350" indent="-514350">
              <a:buFont typeface="+mj-lt"/>
              <a:buAutoNum type="arabicPeriod"/>
            </a:pPr>
            <a:r>
              <a:rPr lang="en-US" dirty="0"/>
              <a:t>Click </a:t>
            </a:r>
            <a:r>
              <a:rPr lang="en-US" b="1" dirty="0"/>
              <a:t>Breakout Rooms</a:t>
            </a:r>
            <a:r>
              <a:rPr lang="en-US" dirty="0"/>
              <a:t>, then click  </a:t>
            </a:r>
            <a:r>
              <a:rPr lang="en-US" b="1" dirty="0"/>
              <a:t>            </a:t>
            </a:r>
            <a:r>
              <a:rPr lang="en-US" dirty="0"/>
              <a:t>when you have questions</a:t>
            </a:r>
          </a:p>
          <a:p>
            <a:pPr lvl="1"/>
            <a:r>
              <a:rPr lang="en-US" dirty="0"/>
              <a:t>Or</a:t>
            </a:r>
            <a:r>
              <a:rPr lang="en-US" b="1" dirty="0"/>
              <a:t> Leave </a:t>
            </a:r>
            <a:r>
              <a:rPr lang="en-US" dirty="0"/>
              <a:t>your Breakout Room when you have questions</a:t>
            </a:r>
          </a:p>
          <a:p>
            <a:pPr marL="514350" indent="-514350">
              <a:buFont typeface="+mj-lt"/>
              <a:buAutoNum type="arabicPeriod"/>
            </a:pPr>
            <a:r>
              <a:rPr lang="en-US" dirty="0"/>
              <a:t>This optional </a:t>
            </a:r>
            <a:r>
              <a:rPr lang="en-US" dirty="0">
                <a:hlinkClick r:id="rId4"/>
              </a:rPr>
              <a:t>video</a:t>
            </a:r>
            <a:r>
              <a:rPr lang="en-US" dirty="0"/>
              <a:t> will show you how to:</a:t>
            </a:r>
          </a:p>
          <a:p>
            <a:pPr marL="914400" lvl="1" indent="-457200">
              <a:buFont typeface="+mj-lt"/>
              <a:buAutoNum type="arabicPeriod"/>
            </a:pPr>
            <a:r>
              <a:rPr lang="en-US" dirty="0"/>
              <a:t>Prepare breakout rooms</a:t>
            </a:r>
          </a:p>
          <a:p>
            <a:pPr marL="914400" lvl="1" indent="-457200">
              <a:buFont typeface="+mj-lt"/>
              <a:buAutoNum type="arabicPeriod"/>
            </a:pPr>
            <a:r>
              <a:rPr lang="en-US" dirty="0"/>
              <a:t>Manage breakout rooms</a:t>
            </a:r>
          </a:p>
          <a:p>
            <a:pPr marL="514350" indent="-514350">
              <a:buFont typeface="+mj-lt"/>
              <a:buAutoNum type="arabicPeriod"/>
            </a:pPr>
            <a:endParaRPr lang="en-US" dirty="0"/>
          </a:p>
          <a:p>
            <a:pPr marL="0" indent="0">
              <a:buNone/>
            </a:pPr>
            <a:endParaRPr lang="en-US" dirty="0"/>
          </a:p>
        </p:txBody>
      </p:sp>
      <p:pic>
        <p:nvPicPr>
          <p:cNvPr id="8" name="Picture 7">
            <a:extLst>
              <a:ext uri="{FF2B5EF4-FFF2-40B4-BE49-F238E27FC236}">
                <a16:creationId xmlns:a16="http://schemas.microsoft.com/office/drawing/2014/main" id="{14C1BF6C-8222-8A43-9CCA-42565BF754C1}"/>
              </a:ext>
            </a:extLst>
          </p:cNvPr>
          <p:cNvPicPr>
            <a:picLocks noChangeAspect="1"/>
          </p:cNvPicPr>
          <p:nvPr/>
        </p:nvPicPr>
        <p:blipFill>
          <a:blip r:embed="rId5"/>
          <a:stretch>
            <a:fillRect/>
          </a:stretch>
        </p:blipFill>
        <p:spPr>
          <a:xfrm>
            <a:off x="10508876" y="774126"/>
            <a:ext cx="317500" cy="444500"/>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D4D41767-8209-E642-9D75-6ABBD6FE41F3}"/>
              </a:ext>
            </a:extLst>
          </p:cNvPr>
          <p:cNvPicPr>
            <a:picLocks noChangeAspect="1"/>
          </p:cNvPicPr>
          <p:nvPr/>
        </p:nvPicPr>
        <p:blipFill>
          <a:blip r:embed="rId6"/>
          <a:stretch>
            <a:fillRect/>
          </a:stretch>
        </p:blipFill>
        <p:spPr>
          <a:xfrm>
            <a:off x="6280074" y="3163094"/>
            <a:ext cx="874258" cy="539436"/>
          </a:xfrm>
          <a:prstGeom prst="rect">
            <a:avLst/>
          </a:prstGeom>
        </p:spPr>
      </p:pic>
    </p:spTree>
    <p:extLst>
      <p:ext uri="{BB962C8B-B14F-4D97-AF65-F5344CB8AC3E}">
        <p14:creationId xmlns:p14="http://schemas.microsoft.com/office/powerpoint/2010/main" val="264008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Helpful UCSF Zoom Resources</a:t>
            </a: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p:txBody>
          <a:bodyPr/>
          <a:lstStyle/>
          <a:p>
            <a:r>
              <a:rPr lang="en-US" u="sng" dirty="0">
                <a:hlinkClick r:id="rId3"/>
              </a:rPr>
              <a:t>TEE Zoom Guides</a:t>
            </a:r>
            <a:endParaRPr lang="en-US" u="sng" dirty="0"/>
          </a:p>
          <a:p>
            <a:r>
              <a:rPr lang="en-US" u="sng" dirty="0">
                <a:hlinkClick r:id="rId4"/>
              </a:rPr>
              <a:t>TEE Remote Learning Toolkit</a:t>
            </a:r>
            <a:endParaRPr lang="en-US" u="sng" dirty="0"/>
          </a:p>
          <a:p>
            <a:r>
              <a:rPr lang="en-US" u="sng" dirty="0">
                <a:hlinkClick r:id="rId5"/>
              </a:rPr>
              <a:t>Library’s Zoom site</a:t>
            </a:r>
          </a:p>
          <a:p>
            <a:r>
              <a:rPr lang="en-US" u="sng" dirty="0">
                <a:hlinkClick r:id="rId5"/>
              </a:rPr>
              <a:t>IT’s Zoom site</a:t>
            </a:r>
            <a:endParaRPr lang="en-US" dirty="0"/>
          </a:p>
          <a:p>
            <a:r>
              <a:rPr lang="en-US" dirty="0">
                <a:hlinkClick r:id="rId6"/>
              </a:rPr>
              <a:t>ETS’s Zoom site</a:t>
            </a:r>
            <a:endParaRPr lang="en-US" dirty="0"/>
          </a:p>
          <a:p>
            <a:r>
              <a:rPr lang="en-US" u="sng" dirty="0">
                <a:hlinkClick r:id="rId7"/>
              </a:rPr>
              <a:t>TEE Poll Everywhere site</a:t>
            </a:r>
            <a:endParaRPr lang="en-US" u="sng" dirty="0"/>
          </a:p>
          <a:p>
            <a:pPr marL="0" indent="0">
              <a:buNone/>
            </a:pPr>
            <a:endParaRPr lang="en-US" u="sng" dirty="0"/>
          </a:p>
          <a:p>
            <a:endParaRPr lang="en-US" u="sng" dirty="0"/>
          </a:p>
        </p:txBody>
      </p:sp>
      <p:pic>
        <p:nvPicPr>
          <p:cNvPr id="5" name="Picture 4" descr="A screenshot of a cell phone&#10;&#10;Description automatically generated">
            <a:extLst>
              <a:ext uri="{FF2B5EF4-FFF2-40B4-BE49-F238E27FC236}">
                <a16:creationId xmlns:a16="http://schemas.microsoft.com/office/drawing/2014/main" id="{FCF24306-6A11-7542-B9FA-9A35C26225D0}"/>
              </a:ext>
            </a:extLst>
          </p:cNvPr>
          <p:cNvPicPr>
            <a:picLocks noChangeAspect="1"/>
          </p:cNvPicPr>
          <p:nvPr/>
        </p:nvPicPr>
        <p:blipFill>
          <a:blip r:embed="rId8"/>
          <a:stretch>
            <a:fillRect/>
          </a:stretch>
        </p:blipFill>
        <p:spPr>
          <a:xfrm>
            <a:off x="6096000" y="1690688"/>
            <a:ext cx="5512401" cy="7113917"/>
          </a:xfrm>
          <a:prstGeom prst="rect">
            <a:avLst/>
          </a:prstGeom>
          <a:ln w="9525">
            <a:solidFill>
              <a:schemeClr val="tx1"/>
            </a:solidFill>
          </a:ln>
        </p:spPr>
      </p:pic>
    </p:spTree>
    <p:extLst>
      <p:ext uri="{BB962C8B-B14F-4D97-AF65-F5344CB8AC3E}">
        <p14:creationId xmlns:p14="http://schemas.microsoft.com/office/powerpoint/2010/main" val="237172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2D38-84A4-1E4D-91F3-038FD6BD6286}"/>
              </a:ext>
            </a:extLst>
          </p:cNvPr>
          <p:cNvSpPr>
            <a:spLocks noGrp="1"/>
          </p:cNvSpPr>
          <p:nvPr>
            <p:ph type="title"/>
          </p:nvPr>
        </p:nvSpPr>
        <p:spPr/>
        <p:txBody>
          <a:bodyPr/>
          <a:lstStyle/>
          <a:p>
            <a:r>
              <a:rPr lang="en-US" b="1" dirty="0"/>
              <a:t>Meet Your TEE Facilitator</a:t>
            </a:r>
          </a:p>
        </p:txBody>
      </p:sp>
      <p:sp>
        <p:nvSpPr>
          <p:cNvPr id="10" name="TextBox 9">
            <a:extLst>
              <a:ext uri="{FF2B5EF4-FFF2-40B4-BE49-F238E27FC236}">
                <a16:creationId xmlns:a16="http://schemas.microsoft.com/office/drawing/2014/main" id="{DEF0CC8A-5BA0-1C44-8D8E-3DD420CE1BA5}"/>
              </a:ext>
            </a:extLst>
          </p:cNvPr>
          <p:cNvSpPr txBox="1"/>
          <p:nvPr/>
        </p:nvSpPr>
        <p:spPr>
          <a:xfrm>
            <a:off x="3476148" y="1944801"/>
            <a:ext cx="5667852" cy="646331"/>
          </a:xfrm>
          <a:prstGeom prst="rect">
            <a:avLst/>
          </a:prstGeom>
          <a:noFill/>
        </p:spPr>
        <p:txBody>
          <a:bodyPr wrap="square" rtlCol="0">
            <a:spAutoFit/>
          </a:bodyPr>
          <a:lstStyle/>
          <a:p>
            <a:pPr algn="ctr"/>
            <a:r>
              <a:rPr lang="en-US" dirty="0"/>
              <a:t>Sam Chung’s hobbies: Personal finance,</a:t>
            </a:r>
            <a:br>
              <a:rPr lang="en-US" dirty="0"/>
            </a:br>
            <a:r>
              <a:rPr lang="en-US" dirty="0"/>
              <a:t>movies, podcasts, and the news</a:t>
            </a:r>
          </a:p>
        </p:txBody>
      </p:sp>
      <p:pic>
        <p:nvPicPr>
          <p:cNvPr id="9" name="Picture 8" descr="A picture containing orange, indoor, person, holding&#10;&#10;Description automatically generated">
            <a:extLst>
              <a:ext uri="{FF2B5EF4-FFF2-40B4-BE49-F238E27FC236}">
                <a16:creationId xmlns:a16="http://schemas.microsoft.com/office/drawing/2014/main" id="{F285BFFB-57F0-D046-89B0-92D89EEB7563}"/>
              </a:ext>
            </a:extLst>
          </p:cNvPr>
          <p:cNvPicPr>
            <a:picLocks noChangeAspect="1"/>
          </p:cNvPicPr>
          <p:nvPr/>
        </p:nvPicPr>
        <p:blipFill>
          <a:blip r:embed="rId3"/>
          <a:stretch>
            <a:fillRect/>
          </a:stretch>
        </p:blipFill>
        <p:spPr>
          <a:xfrm>
            <a:off x="4697844" y="2580620"/>
            <a:ext cx="3390900" cy="2298700"/>
          </a:xfrm>
          <a:prstGeom prst="rect">
            <a:avLst/>
          </a:prstGeom>
        </p:spPr>
      </p:pic>
    </p:spTree>
    <p:extLst>
      <p:ext uri="{BB962C8B-B14F-4D97-AF65-F5344CB8AC3E}">
        <p14:creationId xmlns:p14="http://schemas.microsoft.com/office/powerpoint/2010/main" val="1798077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Please help us improve this workshop</a:t>
            </a:r>
            <a:endParaRPr lang="en-US" dirty="0"/>
          </a:p>
        </p:txBody>
      </p:sp>
      <p:sp>
        <p:nvSpPr>
          <p:cNvPr id="9" name="Content Placeholder 4">
            <a:extLst>
              <a:ext uri="{FF2B5EF4-FFF2-40B4-BE49-F238E27FC236}">
                <a16:creationId xmlns:a16="http://schemas.microsoft.com/office/drawing/2014/main" id="{5A2B255F-A409-844C-9E39-F59F794BA799}"/>
              </a:ext>
            </a:extLst>
          </p:cNvPr>
          <p:cNvSpPr>
            <a:spLocks noGrp="1"/>
          </p:cNvSpPr>
          <p:nvPr>
            <p:ph idx="1"/>
          </p:nvPr>
        </p:nvSpPr>
        <p:spPr>
          <a:xfrm>
            <a:off x="682008" y="2506662"/>
            <a:ext cx="10515600" cy="4351338"/>
          </a:xfrm>
        </p:spPr>
        <p:txBody>
          <a:bodyPr>
            <a:norm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Zoom Essentials</a:t>
            </a:r>
          </a:p>
          <a:p>
            <a:pPr marL="0" indent="0" algn="ctr">
              <a:buNone/>
            </a:pPr>
            <a:r>
              <a:rPr lang="en-US" sz="5400" dirty="0">
                <a:ln w="0"/>
                <a:solidFill>
                  <a:schemeClr val="accent1"/>
                </a:solidFill>
                <a:effectLst>
                  <a:outerShdw blurRad="38100" dist="25400" dir="5400000" algn="ctr" rotWithShape="0">
                    <a:srgbClr val="6E747A">
                      <a:alpha val="43000"/>
                    </a:srgbClr>
                  </a:outerShdw>
                </a:effectLst>
                <a:hlinkClick r:id="rId3"/>
              </a:rPr>
              <a:t>http://tiny.ucsf.edu/f</a:t>
            </a:r>
            <a:endParaRPr lang="en-US"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75325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a:xfrm>
            <a:off x="686834" y="1153572"/>
            <a:ext cx="3200400" cy="4461163"/>
          </a:xfrm>
        </p:spPr>
        <p:txBody>
          <a:bodyPr>
            <a:normAutofit/>
          </a:bodyPr>
          <a:lstStyle/>
          <a:p>
            <a:r>
              <a:rPr 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Q&amp;A</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2">
            <a:extLst>
              <a:ext uri="{FF2B5EF4-FFF2-40B4-BE49-F238E27FC236}">
                <a16:creationId xmlns:a16="http://schemas.microsoft.com/office/drawing/2014/main" id="{3F1BB510-EBC3-784E-918C-AB1E3A3B04CB}"/>
              </a:ext>
            </a:extLst>
          </p:cNvPr>
          <p:cNvSpPr/>
          <p:nvPr/>
        </p:nvSpPr>
        <p:spPr>
          <a:xfrm>
            <a:off x="4976730" y="2453891"/>
            <a:ext cx="6096000" cy="2246769"/>
          </a:xfrm>
          <a:prstGeom prst="rect">
            <a:avLst/>
          </a:prstGeom>
        </p:spPr>
        <p:txBody>
          <a:bodyPr>
            <a:spAutoFit/>
          </a:bodyPr>
          <a:lstStyle/>
          <a:p>
            <a:pPr marL="514350" indent="-514350">
              <a:buFont typeface="+mj-lt"/>
              <a:buAutoNum type="arabicPeriod"/>
            </a:pPr>
            <a:r>
              <a:rPr lang="en-US" sz="2800" dirty="0"/>
              <a:t>Prepare for meeting</a:t>
            </a:r>
          </a:p>
          <a:p>
            <a:pPr marL="514350" indent="-514350">
              <a:buFont typeface="+mj-lt"/>
              <a:buAutoNum type="arabicPeriod"/>
            </a:pPr>
            <a:r>
              <a:rPr lang="en-US" sz="2800" dirty="0"/>
              <a:t>Manage meeting roles</a:t>
            </a:r>
          </a:p>
          <a:p>
            <a:pPr marL="514350" indent="-514350">
              <a:buFont typeface="+mj-lt"/>
              <a:buAutoNum type="arabicPeriod"/>
            </a:pPr>
            <a:r>
              <a:rPr lang="en-US" sz="2800" dirty="0"/>
              <a:t>Use polls</a:t>
            </a:r>
          </a:p>
          <a:p>
            <a:pPr marL="514350" indent="-514350">
              <a:buFont typeface="+mj-lt"/>
              <a:buAutoNum type="arabicPeriod"/>
            </a:pPr>
            <a:r>
              <a:rPr lang="en-US" sz="2800"/>
              <a:t>Humanize your session</a:t>
            </a:r>
          </a:p>
          <a:p>
            <a:pPr marL="514350" indent="-514350">
              <a:buFont typeface="+mj-lt"/>
              <a:buAutoNum type="arabicPeriod"/>
            </a:pPr>
            <a:r>
              <a:rPr lang="en-US" sz="2800"/>
              <a:t>Share content</a:t>
            </a:r>
          </a:p>
        </p:txBody>
      </p:sp>
      <p:sp>
        <p:nvSpPr>
          <p:cNvPr id="4" name="Rectangle 3">
            <a:extLst>
              <a:ext uri="{FF2B5EF4-FFF2-40B4-BE49-F238E27FC236}">
                <a16:creationId xmlns:a16="http://schemas.microsoft.com/office/drawing/2014/main" id="{70D4CAD4-C468-C74B-B4BD-78E71E77E075}"/>
              </a:ext>
            </a:extLst>
          </p:cNvPr>
          <p:cNvSpPr/>
          <p:nvPr/>
        </p:nvSpPr>
        <p:spPr>
          <a:xfrm>
            <a:off x="4976730" y="1567934"/>
            <a:ext cx="6739281" cy="769441"/>
          </a:xfrm>
          <a:prstGeom prst="rect">
            <a:avLst/>
          </a:prstGeom>
        </p:spPr>
        <p:txBody>
          <a:bodyPr wrap="none">
            <a:spAutoFit/>
          </a:bodyPr>
          <a:lstStyle/>
          <a:p>
            <a:r>
              <a:rPr lang="en-US" sz="4400" b="1" dirty="0"/>
              <a:t>Covered in Zoom Essentials</a:t>
            </a:r>
            <a:endParaRPr lang="en-US" sz="4400"/>
          </a:p>
        </p:txBody>
      </p:sp>
    </p:spTree>
    <p:extLst>
      <p:ext uri="{BB962C8B-B14F-4D97-AF65-F5344CB8AC3E}">
        <p14:creationId xmlns:p14="http://schemas.microsoft.com/office/powerpoint/2010/main" val="287032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About this session</a:t>
            </a:r>
            <a:endParaRPr lang="en-US" b="1" dirty="0">
              <a:highlight>
                <a:srgbClr val="FFFF00"/>
              </a:highlight>
            </a:endParaRP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a:xfrm>
            <a:off x="838200" y="1825625"/>
            <a:ext cx="10712116" cy="4351338"/>
          </a:xfrm>
        </p:spPr>
        <p:txBody>
          <a:bodyPr/>
          <a:lstStyle/>
          <a:p>
            <a:r>
              <a:rPr lang="en-US" dirty="0"/>
              <a:t>This session is for beginning and experienced users teaching in or supporting Bridges curriculum</a:t>
            </a:r>
          </a:p>
          <a:p>
            <a:r>
              <a:rPr lang="en-US" dirty="0"/>
              <a:t>We recommend hands-on self-practice afterwards </a:t>
            </a:r>
          </a:p>
          <a:p>
            <a:r>
              <a:rPr lang="en-US" dirty="0"/>
              <a:t>TEE also offers a workshop on Zoom Polls and Breakouts</a:t>
            </a:r>
          </a:p>
        </p:txBody>
      </p:sp>
      <p:pic>
        <p:nvPicPr>
          <p:cNvPr id="6" name="Picture 5" descr="A group of people posing for a photo&#10;&#10;Description automatically generated">
            <a:extLst>
              <a:ext uri="{FF2B5EF4-FFF2-40B4-BE49-F238E27FC236}">
                <a16:creationId xmlns:a16="http://schemas.microsoft.com/office/drawing/2014/main" id="{C5AE4476-0D72-8448-AD5A-CBA8C97B5F1B}"/>
              </a:ext>
            </a:extLst>
          </p:cNvPr>
          <p:cNvPicPr>
            <a:picLocks noChangeAspect="1"/>
          </p:cNvPicPr>
          <p:nvPr/>
        </p:nvPicPr>
        <p:blipFill>
          <a:blip r:embed="rId3"/>
          <a:stretch>
            <a:fillRect/>
          </a:stretch>
        </p:blipFill>
        <p:spPr>
          <a:xfrm>
            <a:off x="6451153" y="4487929"/>
            <a:ext cx="5626100" cy="2235200"/>
          </a:xfrm>
          <a:prstGeom prst="rect">
            <a:avLst/>
          </a:prstGeom>
        </p:spPr>
      </p:pic>
    </p:spTree>
    <p:extLst>
      <p:ext uri="{BB962C8B-B14F-4D97-AF65-F5344CB8AC3E}">
        <p14:creationId xmlns:p14="http://schemas.microsoft.com/office/powerpoint/2010/main" val="177814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Session norms</a:t>
            </a:r>
            <a:endParaRPr lang="en-US" dirty="0"/>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p:txBody>
          <a:bodyPr/>
          <a:lstStyle/>
          <a:p>
            <a:pPr fontAlgn="base"/>
            <a:r>
              <a:rPr lang="en-US" dirty="0"/>
              <a:t>Showing your video is optional</a:t>
            </a:r>
          </a:p>
          <a:p>
            <a:pPr fontAlgn="base"/>
            <a:r>
              <a:rPr lang="en-US" dirty="0"/>
              <a:t>Please jump in anytime with questions (audio or chat) </a:t>
            </a:r>
          </a:p>
          <a:p>
            <a:pPr fontAlgn="base"/>
            <a:r>
              <a:rPr lang="en-US" dirty="0"/>
              <a:t>We will moderate chat: Preface questions with a </a:t>
            </a:r>
            <a:r>
              <a:rPr lang="en-US" b="1" dirty="0"/>
              <a:t>? </a:t>
            </a:r>
          </a:p>
          <a:p>
            <a:pPr lvl="1" fontAlgn="base"/>
            <a:r>
              <a:rPr lang="en-US" dirty="0"/>
              <a:t>Example: </a:t>
            </a:r>
            <a:r>
              <a:rPr lang="en-US" b="1" dirty="0"/>
              <a:t>? Can you share an example of that concept?</a:t>
            </a:r>
          </a:p>
          <a:p>
            <a:pPr fontAlgn="base"/>
            <a:r>
              <a:rPr lang="en-US" dirty="0"/>
              <a:t>If you don’t want to be called on, add </a:t>
            </a:r>
            <a:r>
              <a:rPr lang="en-US" b="1" dirty="0"/>
              <a:t>X </a:t>
            </a:r>
            <a:r>
              <a:rPr lang="en-US" dirty="0"/>
              <a:t>in front of your name</a:t>
            </a:r>
          </a:p>
          <a:p>
            <a:pPr fontAlgn="base"/>
            <a:endParaRPr lang="en-US" dirty="0"/>
          </a:p>
          <a:p>
            <a:pPr fontAlgn="base"/>
            <a:endParaRPr lang="en-US" dirty="0"/>
          </a:p>
        </p:txBody>
      </p:sp>
      <p:pic>
        <p:nvPicPr>
          <p:cNvPr id="4" name="Picture 3" descr="A screenshot of a cell phone&#10;&#10;Description automatically generated">
            <a:extLst>
              <a:ext uri="{FF2B5EF4-FFF2-40B4-BE49-F238E27FC236}">
                <a16:creationId xmlns:a16="http://schemas.microsoft.com/office/drawing/2014/main" id="{4D704EAF-ABC8-6046-BDB9-E36D3CFA4423}"/>
              </a:ext>
            </a:extLst>
          </p:cNvPr>
          <p:cNvPicPr>
            <a:picLocks noChangeAspect="1"/>
          </p:cNvPicPr>
          <p:nvPr/>
        </p:nvPicPr>
        <p:blipFill>
          <a:blip r:embed="rId3"/>
          <a:stretch>
            <a:fillRect/>
          </a:stretch>
        </p:blipFill>
        <p:spPr>
          <a:xfrm>
            <a:off x="7357067" y="4715898"/>
            <a:ext cx="3744437" cy="1461065"/>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055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Session learning goals</a:t>
            </a:r>
            <a:endParaRPr lang="en-US" b="1" dirty="0">
              <a:highlight>
                <a:srgbClr val="FFFF00"/>
              </a:highlight>
            </a:endParaRP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p:txBody>
          <a:bodyPr/>
          <a:lstStyle/>
          <a:p>
            <a:pPr marL="514350" indent="-514350">
              <a:buFont typeface="+mj-lt"/>
              <a:buAutoNum type="arabicPeriod"/>
            </a:pPr>
            <a:r>
              <a:rPr lang="en-US" dirty="0"/>
              <a:t>Prepare for meeting</a:t>
            </a:r>
          </a:p>
          <a:p>
            <a:pPr marL="514350" indent="-514350">
              <a:buFont typeface="+mj-lt"/>
              <a:buAutoNum type="arabicPeriod"/>
            </a:pPr>
            <a:r>
              <a:rPr lang="en-US" dirty="0"/>
              <a:t>Manage meeting roles</a:t>
            </a:r>
          </a:p>
          <a:p>
            <a:pPr marL="514350" indent="-514350">
              <a:buFont typeface="+mj-lt"/>
              <a:buAutoNum type="arabicPeriod"/>
            </a:pPr>
            <a:r>
              <a:rPr lang="en-US" dirty="0"/>
              <a:t>Use polls</a:t>
            </a:r>
          </a:p>
          <a:p>
            <a:pPr marL="514350" indent="-514350">
              <a:buFont typeface="+mj-lt"/>
              <a:buAutoNum type="arabicPeriod"/>
            </a:pPr>
            <a:r>
              <a:rPr lang="en-US"/>
              <a:t>Humanize your session</a:t>
            </a:r>
          </a:p>
          <a:p>
            <a:pPr marL="514350" indent="-514350">
              <a:buFont typeface="+mj-lt"/>
              <a:buAutoNum type="arabicPeriod"/>
            </a:pPr>
            <a:r>
              <a:rPr lang="en-US"/>
              <a:t>Share content</a:t>
            </a:r>
          </a:p>
          <a:p>
            <a:pPr marL="514350" indent="-514350">
              <a:buFont typeface="+mj-lt"/>
              <a:buAutoNum type="arabicPeriod"/>
            </a:pPr>
            <a:endParaRPr lang="en-US" dirty="0"/>
          </a:p>
        </p:txBody>
      </p:sp>
    </p:spTree>
    <p:extLst>
      <p:ext uri="{BB962C8B-B14F-4D97-AF65-F5344CB8AC3E}">
        <p14:creationId xmlns:p14="http://schemas.microsoft.com/office/powerpoint/2010/main" val="306652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p:txBody>
          <a:bodyPr/>
          <a:lstStyle/>
          <a:p>
            <a:r>
              <a:rPr lang="en-US" b="1" dirty="0"/>
              <a:t>Download session files </a:t>
            </a:r>
            <a:r>
              <a:rPr lang="en-US" dirty="0"/>
              <a:t>(Try it!   ) </a:t>
            </a:r>
          </a:p>
        </p:txBody>
      </p:sp>
      <p:sp>
        <p:nvSpPr>
          <p:cNvPr id="3" name="Content Placeholder 2">
            <a:extLst>
              <a:ext uri="{FF2B5EF4-FFF2-40B4-BE49-F238E27FC236}">
                <a16:creationId xmlns:a16="http://schemas.microsoft.com/office/drawing/2014/main" id="{F5AF27CF-422F-754F-AC70-66149F158208}"/>
              </a:ext>
            </a:extLst>
          </p:cNvPr>
          <p:cNvSpPr>
            <a:spLocks noGrp="1"/>
          </p:cNvSpPr>
          <p:nvPr>
            <p:ph idx="1"/>
          </p:nvPr>
        </p:nvSpPr>
        <p:spPr/>
        <p:txBody>
          <a:bodyPr/>
          <a:lstStyle/>
          <a:p>
            <a:pPr marL="514350" indent="-514350">
              <a:buFont typeface="+mj-lt"/>
              <a:buAutoNum type="arabicPeriod"/>
            </a:pPr>
            <a:r>
              <a:rPr lang="en-US" dirty="0"/>
              <a:t>Click           </a:t>
            </a:r>
            <a:r>
              <a:rPr lang="en-US" b="1" dirty="0"/>
              <a:t>Chat</a:t>
            </a:r>
            <a:r>
              <a:rPr lang="en-US" dirty="0"/>
              <a:t> </a:t>
            </a:r>
          </a:p>
          <a:p>
            <a:pPr marL="514350" indent="-514350">
              <a:buFont typeface="+mj-lt"/>
              <a:buAutoNum type="arabicPeriod"/>
            </a:pPr>
            <a:r>
              <a:rPr lang="en-US" dirty="0"/>
              <a:t>Click link in chat &amp; download PPTX file: </a:t>
            </a:r>
            <a:r>
              <a:rPr lang="en-US" dirty="0">
                <a:hlinkClick r:id="rId3"/>
              </a:rPr>
              <a:t>http://tiny.ucsf.edu/ze</a:t>
            </a:r>
            <a:endParaRPr lang="en-US" dirty="0"/>
          </a:p>
          <a:p>
            <a:pPr marL="514350" indent="-514350">
              <a:buFont typeface="+mj-lt"/>
              <a:buAutoNum type="arabicPeriod"/>
            </a:pPr>
            <a:r>
              <a:rPr lang="en-US" dirty="0"/>
              <a:t>If you can’t click the chat link, </a:t>
            </a:r>
            <a:r>
              <a:rPr lang="en-US" dirty="0">
                <a:hlinkClick r:id="rId4"/>
              </a:rPr>
              <a:t>update Zoom app</a:t>
            </a:r>
            <a:r>
              <a:rPr lang="en-US" dirty="0"/>
              <a:t> later</a:t>
            </a:r>
          </a:p>
          <a:p>
            <a:pPr marL="514350" indent="-514350">
              <a:buFont typeface="+mj-lt"/>
              <a:buAutoNum type="arabicPeriod"/>
            </a:pPr>
            <a:r>
              <a:rPr lang="en-US" dirty="0"/>
              <a:t>After downloading, click </a:t>
            </a:r>
            <a:r>
              <a:rPr lang="en-US" b="1" dirty="0"/>
              <a:t>Reactions</a:t>
            </a:r>
            <a:r>
              <a:rPr lang="en-US" dirty="0"/>
              <a:t>, then click        </a:t>
            </a:r>
            <a:r>
              <a:rPr lang="en-US" b="1" dirty="0"/>
              <a:t>Thumbs up</a:t>
            </a:r>
            <a:endParaRPr lang="en-US" dirty="0"/>
          </a:p>
        </p:txBody>
      </p:sp>
      <p:pic>
        <p:nvPicPr>
          <p:cNvPr id="11" name="Picture 10">
            <a:extLst>
              <a:ext uri="{FF2B5EF4-FFF2-40B4-BE49-F238E27FC236}">
                <a16:creationId xmlns:a16="http://schemas.microsoft.com/office/drawing/2014/main" id="{97C14F6C-BC93-A242-84FF-D4E87123F5D2}"/>
              </a:ext>
            </a:extLst>
          </p:cNvPr>
          <p:cNvPicPr>
            <a:picLocks noChangeAspect="1"/>
          </p:cNvPicPr>
          <p:nvPr/>
        </p:nvPicPr>
        <p:blipFill>
          <a:blip r:embed="rId5"/>
          <a:stretch>
            <a:fillRect/>
          </a:stretch>
        </p:blipFill>
        <p:spPr>
          <a:xfrm>
            <a:off x="2224414" y="1647311"/>
            <a:ext cx="635000" cy="609600"/>
          </a:xfrm>
          <a:prstGeom prst="rect">
            <a:avLst/>
          </a:prstGeom>
        </p:spPr>
      </p:pic>
      <p:pic>
        <p:nvPicPr>
          <p:cNvPr id="8" name="Picture 5" descr="A picture containing light, drawing&#10;&#10;Description generated with very high confidence">
            <a:extLst>
              <a:ext uri="{FF2B5EF4-FFF2-40B4-BE49-F238E27FC236}">
                <a16:creationId xmlns:a16="http://schemas.microsoft.com/office/drawing/2014/main" id="{26521596-0B1C-FE47-BCA7-489722C91975}"/>
              </a:ext>
            </a:extLst>
          </p:cNvPr>
          <p:cNvPicPr>
            <a:picLocks noChangeAspect="1"/>
          </p:cNvPicPr>
          <p:nvPr/>
        </p:nvPicPr>
        <p:blipFill>
          <a:blip r:embed="rId6"/>
          <a:stretch>
            <a:fillRect/>
          </a:stretch>
        </p:blipFill>
        <p:spPr>
          <a:xfrm>
            <a:off x="7612544" y="757744"/>
            <a:ext cx="314434" cy="421548"/>
          </a:xfrm>
          <a:prstGeom prst="rect">
            <a:avLst/>
          </a:prstGeom>
        </p:spPr>
      </p:pic>
      <p:pic>
        <p:nvPicPr>
          <p:cNvPr id="10" name="Picture 9" descr="A screenshot of a video game&#10;&#10;Description automatically generated with low confidence">
            <a:extLst>
              <a:ext uri="{FF2B5EF4-FFF2-40B4-BE49-F238E27FC236}">
                <a16:creationId xmlns:a16="http://schemas.microsoft.com/office/drawing/2014/main" id="{A6CAD962-3578-1943-9401-600C9B748097}"/>
              </a:ext>
            </a:extLst>
          </p:cNvPr>
          <p:cNvPicPr>
            <a:picLocks noChangeAspect="1"/>
          </p:cNvPicPr>
          <p:nvPr/>
        </p:nvPicPr>
        <p:blipFill>
          <a:blip r:embed="rId7"/>
          <a:stretch>
            <a:fillRect/>
          </a:stretch>
        </p:blipFill>
        <p:spPr>
          <a:xfrm>
            <a:off x="1424168" y="3923440"/>
            <a:ext cx="3056759" cy="2253523"/>
          </a:xfrm>
          <a:prstGeom prst="rect">
            <a:avLst/>
          </a:prstGeom>
        </p:spPr>
      </p:pic>
      <p:pic>
        <p:nvPicPr>
          <p:cNvPr id="5" name="Picture 4">
            <a:extLst>
              <a:ext uri="{FF2B5EF4-FFF2-40B4-BE49-F238E27FC236}">
                <a16:creationId xmlns:a16="http://schemas.microsoft.com/office/drawing/2014/main" id="{967A7ED8-5F4D-0D45-982E-840E3F106A81}"/>
              </a:ext>
            </a:extLst>
          </p:cNvPr>
          <p:cNvPicPr>
            <a:picLocks noChangeAspect="1"/>
          </p:cNvPicPr>
          <p:nvPr/>
        </p:nvPicPr>
        <p:blipFill>
          <a:blip r:embed="rId8"/>
          <a:stretch>
            <a:fillRect/>
          </a:stretch>
        </p:blipFill>
        <p:spPr>
          <a:xfrm>
            <a:off x="8088420" y="3365354"/>
            <a:ext cx="431800" cy="406400"/>
          </a:xfrm>
          <a:prstGeom prst="rect">
            <a:avLst/>
          </a:prstGeom>
        </p:spPr>
      </p:pic>
    </p:spTree>
    <p:extLst>
      <p:ext uri="{BB962C8B-B14F-4D97-AF65-F5344CB8AC3E}">
        <p14:creationId xmlns:p14="http://schemas.microsoft.com/office/powerpoint/2010/main" val="249379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F4CD02-CB4E-9247-A9E9-1AFD8933EF78}"/>
              </a:ext>
            </a:extLst>
          </p:cNvPr>
          <p:cNvSpPr/>
          <p:nvPr/>
        </p:nvSpPr>
        <p:spPr>
          <a:xfrm>
            <a:off x="1825261" y="1825625"/>
            <a:ext cx="8541504" cy="2554545"/>
          </a:xfrm>
          <a:prstGeom prst="rect">
            <a:avLst/>
          </a:prstGeom>
          <a:noFill/>
        </p:spPr>
        <p:txBody>
          <a:bodyPr wrap="none" lIns="91440" tIns="45720" rIns="91440" bIns="45720">
            <a:spAutoFit/>
          </a:bodyPr>
          <a:lstStyle/>
          <a:p>
            <a:pPr algn="ctr"/>
            <a:r>
              <a:rPr lang="en-US" sz="8000" dirty="0">
                <a:ln w="0"/>
                <a:solidFill>
                  <a:schemeClr val="accent1"/>
                </a:solidFill>
                <a:effectLst>
                  <a:outerShdw blurRad="38100" dist="25400" dir="5400000" algn="ctr" rotWithShape="0">
                    <a:srgbClr val="6E747A">
                      <a:alpha val="43000"/>
                    </a:srgbClr>
                  </a:outerShdw>
                </a:effectLst>
              </a:rPr>
              <a:t>Part 2</a:t>
            </a:r>
            <a:br>
              <a:rPr lang="en-US" sz="8000" dirty="0">
                <a:ln w="0"/>
                <a:solidFill>
                  <a:schemeClr val="accent1"/>
                </a:solidFill>
                <a:effectLst>
                  <a:outerShdw blurRad="38100" dist="25400" dir="5400000" algn="ctr" rotWithShape="0">
                    <a:srgbClr val="6E747A">
                      <a:alpha val="43000"/>
                    </a:srgbClr>
                  </a:outerShdw>
                </a:effectLst>
              </a:rPr>
            </a:br>
            <a:r>
              <a:rPr lang="en-US" sz="8000" dirty="0">
                <a:ln w="0"/>
                <a:solidFill>
                  <a:schemeClr val="accent1"/>
                </a:solidFill>
                <a:effectLst>
                  <a:outerShdw blurRad="38100" dist="25400" dir="5400000" algn="ctr" rotWithShape="0">
                    <a:srgbClr val="6E747A">
                      <a:alpha val="43000"/>
                    </a:srgbClr>
                  </a:outerShdw>
                </a:effectLst>
              </a:rPr>
              <a:t>Prepare for meeting</a:t>
            </a:r>
          </a:p>
        </p:txBody>
      </p:sp>
    </p:spTree>
    <p:extLst>
      <p:ext uri="{BB962C8B-B14F-4D97-AF65-F5344CB8AC3E}">
        <p14:creationId xmlns:p14="http://schemas.microsoft.com/office/powerpoint/2010/main" val="242732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FFD-BF8E-974B-9C71-6781F80B3168}"/>
              </a:ext>
            </a:extLst>
          </p:cNvPr>
          <p:cNvSpPr>
            <a:spLocks noGrp="1"/>
          </p:cNvSpPr>
          <p:nvPr>
            <p:ph type="title"/>
          </p:nvPr>
        </p:nvSpPr>
        <p:spPr>
          <a:xfrm>
            <a:off x="838199" y="365125"/>
            <a:ext cx="11091863" cy="1325563"/>
          </a:xfrm>
        </p:spPr>
        <p:txBody>
          <a:bodyPr/>
          <a:lstStyle/>
          <a:p>
            <a:r>
              <a:rPr lang="en-US" b="1" dirty="0"/>
              <a:t>Identify </a:t>
            </a:r>
            <a:r>
              <a:rPr lang="en-US" b="1" dirty="0">
                <a:solidFill>
                  <a:srgbClr val="FF0000"/>
                </a:solidFill>
              </a:rPr>
              <a:t>1</a:t>
            </a:r>
            <a:r>
              <a:rPr lang="en-US" b="1" dirty="0"/>
              <a:t> action that </a:t>
            </a:r>
            <a:r>
              <a:rPr lang="en-US" b="1" dirty="0">
                <a:solidFill>
                  <a:srgbClr val="FF0000"/>
                </a:solidFill>
              </a:rPr>
              <a:t>will not improve </a:t>
            </a:r>
            <a:r>
              <a:rPr lang="en-US" b="1" dirty="0"/>
              <a:t>your Zoom Internet connection </a:t>
            </a:r>
            <a:r>
              <a:rPr lang="en-US" dirty="0"/>
              <a:t>(Annotate it!    )</a:t>
            </a:r>
          </a:p>
        </p:txBody>
      </p:sp>
      <p:pic>
        <p:nvPicPr>
          <p:cNvPr id="5" name="Picture 4">
            <a:extLst>
              <a:ext uri="{FF2B5EF4-FFF2-40B4-BE49-F238E27FC236}">
                <a16:creationId xmlns:a16="http://schemas.microsoft.com/office/drawing/2014/main" id="{69843EDF-4675-284F-AC10-C58C39E3825C}"/>
              </a:ext>
            </a:extLst>
          </p:cNvPr>
          <p:cNvPicPr>
            <a:picLocks noChangeAspect="1"/>
          </p:cNvPicPr>
          <p:nvPr/>
        </p:nvPicPr>
        <p:blipFill>
          <a:blip r:embed="rId3"/>
          <a:srcRect/>
          <a:stretch/>
        </p:blipFill>
        <p:spPr>
          <a:xfrm>
            <a:off x="274637" y="1802607"/>
            <a:ext cx="2616519" cy="4090193"/>
          </a:xfrm>
          <a:prstGeom prst="rect">
            <a:avLst/>
          </a:prstGeom>
          <a:ln w="9525">
            <a:solidFill>
              <a:schemeClr val="tx1"/>
            </a:solidFill>
          </a:ln>
        </p:spPr>
      </p:pic>
      <p:graphicFrame>
        <p:nvGraphicFramePr>
          <p:cNvPr id="4" name="Table 3">
            <a:extLst>
              <a:ext uri="{FF2B5EF4-FFF2-40B4-BE49-F238E27FC236}">
                <a16:creationId xmlns:a16="http://schemas.microsoft.com/office/drawing/2014/main" id="{32156777-D12A-DF48-9402-F93054C09085}"/>
              </a:ext>
            </a:extLst>
          </p:cNvPr>
          <p:cNvGraphicFramePr>
            <a:graphicFrameLocks noGrp="1"/>
          </p:cNvGraphicFramePr>
          <p:nvPr>
            <p:extLst>
              <p:ext uri="{D42A27DB-BD31-4B8C-83A1-F6EECF244321}">
                <p14:modId xmlns:p14="http://schemas.microsoft.com/office/powerpoint/2010/main" val="3090765715"/>
              </p:ext>
            </p:extLst>
          </p:nvPr>
        </p:nvGraphicFramePr>
        <p:xfrm>
          <a:off x="3090333" y="1929605"/>
          <a:ext cx="9025467" cy="3931920"/>
        </p:xfrm>
        <a:graphic>
          <a:graphicData uri="http://schemas.openxmlformats.org/drawingml/2006/table">
            <a:tbl>
              <a:tblPr firstRow="1" bandRow="1">
                <a:tableStyleId>{2D5ABB26-0587-4C30-8999-92F81FD0307C}</a:tableStyleId>
              </a:tblPr>
              <a:tblGrid>
                <a:gridCol w="2373888">
                  <a:extLst>
                    <a:ext uri="{9D8B030D-6E8A-4147-A177-3AD203B41FA5}">
                      <a16:colId xmlns:a16="http://schemas.microsoft.com/office/drawing/2014/main" val="3905892136"/>
                    </a:ext>
                  </a:extLst>
                </a:gridCol>
                <a:gridCol w="6651579">
                  <a:extLst>
                    <a:ext uri="{9D8B030D-6E8A-4147-A177-3AD203B41FA5}">
                      <a16:colId xmlns:a16="http://schemas.microsoft.com/office/drawing/2014/main" val="1551266975"/>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50000"/>
                              <a:lumOff val="50000"/>
                            </a:schemeClr>
                          </a:solidFill>
                        </a:rPr>
                        <a:t>Sample answer choice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31751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kern="1200">
                          <a:solidFill>
                            <a:schemeClr val="tx1"/>
                          </a:solidFill>
                          <a:effectLst/>
                          <a:latin typeface="+mn-lt"/>
                          <a:ea typeface="+mn-ea"/>
                          <a:cs typeface="+mn-cs"/>
                        </a:rPr>
                        <a:t>Move computer closer to your wireless router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37052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kern="1200">
                          <a:solidFill>
                            <a:schemeClr val="tx1"/>
                          </a:solidFill>
                          <a:effectLst/>
                          <a:latin typeface="+mn-lt"/>
                          <a:ea typeface="+mn-ea"/>
                          <a:cs typeface="+mn-cs"/>
                        </a:rPr>
                        <a:t>Ask others nearby to stop using Internet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040769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kern="1200">
                          <a:solidFill>
                            <a:schemeClr val="tx1"/>
                          </a:solidFill>
                          <a:effectLst/>
                          <a:latin typeface="+mn-lt"/>
                          <a:ea typeface="+mn-ea"/>
                          <a:cs typeface="+mn-cs"/>
                        </a:rPr>
                        <a:t>Leave the meeting and immediately re-join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881115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kern="1200">
                          <a:solidFill>
                            <a:schemeClr val="tx1"/>
                          </a:solidFill>
                          <a:effectLst/>
                          <a:latin typeface="+mn-lt"/>
                          <a:ea typeface="+mn-ea"/>
                          <a:cs typeface="+mn-cs"/>
                        </a:rPr>
                        <a:t>Ask someone else to Share Screen instead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0315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kern="1200">
                          <a:solidFill>
                            <a:schemeClr val="tx1"/>
                          </a:solidFill>
                          <a:effectLst/>
                          <a:latin typeface="+mn-lt"/>
                          <a:ea typeface="+mn-ea"/>
                          <a:cs typeface="+mn-cs"/>
                        </a:rPr>
                        <a:t>Switch from computer audio to phone audio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96693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kern="1200">
                          <a:solidFill>
                            <a:schemeClr val="tx1"/>
                          </a:solidFill>
                          <a:effectLst/>
                          <a:latin typeface="+mn-lt"/>
                          <a:ea typeface="+mn-ea"/>
                          <a:cs typeface="+mn-cs"/>
                        </a:rPr>
                        <a:t>Stop your Webcam video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938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Select a stronger wireless network connection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412442"/>
                  </a:ext>
                </a:extLst>
              </a:tr>
            </a:tbl>
          </a:graphicData>
        </a:graphic>
      </p:graphicFrame>
      <p:pic>
        <p:nvPicPr>
          <p:cNvPr id="11" name="Picture 10">
            <a:extLst>
              <a:ext uri="{FF2B5EF4-FFF2-40B4-BE49-F238E27FC236}">
                <a16:creationId xmlns:a16="http://schemas.microsoft.com/office/drawing/2014/main" id="{8116C407-9C02-4E46-B870-CC1DFBB804E5}"/>
              </a:ext>
            </a:extLst>
          </p:cNvPr>
          <p:cNvPicPr>
            <a:picLocks noChangeAspect="1"/>
          </p:cNvPicPr>
          <p:nvPr/>
        </p:nvPicPr>
        <p:blipFill>
          <a:blip r:embed="rId4"/>
          <a:stretch>
            <a:fillRect/>
          </a:stretch>
        </p:blipFill>
        <p:spPr>
          <a:xfrm>
            <a:off x="4976417" y="1980408"/>
            <a:ext cx="444500" cy="39370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8C264A5B-BE24-9946-BC55-2E3C61ECC328}"/>
              </a:ext>
            </a:extLst>
          </p:cNvPr>
          <p:cNvPicPr>
            <a:picLocks noChangeAspect="1"/>
          </p:cNvPicPr>
          <p:nvPr/>
        </p:nvPicPr>
        <p:blipFill>
          <a:blip r:embed="rId5"/>
          <a:stretch>
            <a:fillRect/>
          </a:stretch>
        </p:blipFill>
        <p:spPr>
          <a:xfrm>
            <a:off x="9845712" y="1040542"/>
            <a:ext cx="389443" cy="556903"/>
          </a:xfrm>
          <a:prstGeom prst="rect">
            <a:avLst/>
          </a:prstGeom>
        </p:spPr>
      </p:pic>
    </p:spTree>
    <p:extLst>
      <p:ext uri="{BB962C8B-B14F-4D97-AF65-F5344CB8AC3E}">
        <p14:creationId xmlns:p14="http://schemas.microsoft.com/office/powerpoint/2010/main" val="958529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6075</TotalTime>
  <Words>1671</Words>
  <Application>Microsoft Macintosh PowerPoint</Application>
  <PresentationFormat>Widescreen</PresentationFormat>
  <Paragraphs>236</Paragraphs>
  <Slides>31</Slides>
  <Notes>31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Zoom Essentials</vt:lpstr>
      <vt:lpstr>PowerPoint Presentation</vt:lpstr>
      <vt:lpstr>Meet Your TEE Facilitator</vt:lpstr>
      <vt:lpstr>About this session</vt:lpstr>
      <vt:lpstr>Session norms</vt:lpstr>
      <vt:lpstr>Session learning goals</vt:lpstr>
      <vt:lpstr>Download session files (Try it!   ) </vt:lpstr>
      <vt:lpstr>PowerPoint Presentation</vt:lpstr>
      <vt:lpstr>Identify 1 action that will not improve your Zoom Internet connection (Annotate it!    )</vt:lpstr>
      <vt:lpstr>Switch audio device (See it!     ) </vt:lpstr>
      <vt:lpstr>PowerPoint Presentation</vt:lpstr>
      <vt:lpstr>Describe the host role (See it!     )</vt:lpstr>
      <vt:lpstr>Join Bridges class session as host (Watch it!     )</vt:lpstr>
      <vt:lpstr>PowerPoint Presentation</vt:lpstr>
      <vt:lpstr>Create Zoom polls (Hear it!   )</vt:lpstr>
      <vt:lpstr>Use Bridges default polls (See it!     )</vt:lpstr>
      <vt:lpstr>Default poll slide template (Multiple Choice - One Answer) </vt:lpstr>
      <vt:lpstr>Which 1 of the following Zoom tools  is the best alternative to polling? (Poll it!    )</vt:lpstr>
      <vt:lpstr>Run Poll Everywhere polls (Hear it!   )</vt:lpstr>
      <vt:lpstr>PowerPoint Presentation</vt:lpstr>
      <vt:lpstr>PowerPoint Presentation</vt:lpstr>
      <vt:lpstr>Humanize your Zoom session (Hear it!   )</vt:lpstr>
      <vt:lpstr>PowerPoint Presentation</vt:lpstr>
      <vt:lpstr>PowerPoint Presentation</vt:lpstr>
      <vt:lpstr>Share content (Watch it!     ) </vt:lpstr>
      <vt:lpstr>PowerPoint Presentation</vt:lpstr>
      <vt:lpstr>Practice Zoom (Hear it!   )</vt:lpstr>
      <vt:lpstr>Practice sharing in breakout room (Hear it!   )</vt:lpstr>
      <vt:lpstr>Helpful UCSF Zoom Resources</vt:lpstr>
      <vt:lpstr>Please help us improve this workshop</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 101: Zoom Basics</dc:title>
  <dc:creator>Chung, Samuel</dc:creator>
  <cp:lastModifiedBy>Chung, Samuel</cp:lastModifiedBy>
  <cp:revision>562</cp:revision>
  <dcterms:created xsi:type="dcterms:W3CDTF">2020-06-24T17:26:18Z</dcterms:created>
  <dcterms:modified xsi:type="dcterms:W3CDTF">2021-04-21T21:08:25Z</dcterms:modified>
</cp:coreProperties>
</file>